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75" r:id="rId3"/>
    <p:sldId id="292" r:id="rId4"/>
    <p:sldId id="291" r:id="rId5"/>
    <p:sldId id="290" r:id="rId6"/>
    <p:sldId id="293" r:id="rId7"/>
    <p:sldId id="294" r:id="rId8"/>
    <p:sldId id="295" r:id="rId9"/>
    <p:sldId id="296" r:id="rId10"/>
    <p:sldId id="297" r:id="rId11"/>
    <p:sldId id="298" r:id="rId12"/>
    <p:sldId id="301" r:id="rId13"/>
    <p:sldId id="299" r:id="rId14"/>
    <p:sldId id="304" r:id="rId15"/>
    <p:sldId id="300" r:id="rId16"/>
    <p:sldId id="302" r:id="rId17"/>
    <p:sldId id="303" r:id="rId18"/>
    <p:sldId id="271" r:id="rId19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4" autoAdjust="0"/>
    <p:restoredTop sz="94660"/>
  </p:normalViewPr>
  <p:slideViewPr>
    <p:cSldViewPr>
      <p:cViewPr varScale="1">
        <p:scale>
          <a:sx n="110" d="100"/>
          <a:sy n="110" d="100"/>
        </p:scale>
        <p:origin x="160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6557-815F-4932-B005-2973607AB8DC}" type="datetimeFigureOut">
              <a:rPr lang="cs-CZ" smtClean="0"/>
              <a:t>25.1.2018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2C3B0-F4B7-4BF5-9012-CF82CDE2B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5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25.1.2018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18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42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 smtClean="0">
                <a:solidFill>
                  <a:schemeClr val="tx1"/>
                </a:solidFill>
              </a:rPr>
              <a:t>Možnost pro UŘ vybrat si z každé oblasti jedno důležité téma např. domácí porážka, 5 fen)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44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p:transition spd="slow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064896" cy="233412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 smtClean="0"/>
              <a:t>Tisková konference</a:t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/>
              <a:t>výsledkům dozorové činnosti Státní veterinární správy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</a:t>
            </a:r>
            <a:r>
              <a:rPr lang="cs-CZ" dirty="0"/>
              <a:t> roce 2017</a:t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dirty="0" smtClean="0"/>
              <a:t> </a:t>
            </a:r>
            <a:r>
              <a:rPr lang="cs-CZ" b="0" dirty="0"/>
              <a:t/>
            </a:r>
            <a:br>
              <a:rPr lang="cs-CZ" b="0" dirty="0"/>
            </a:br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3742832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V</a:t>
            </a:r>
            <a:r>
              <a:rPr lang="cs-CZ" sz="1600" b="1" dirty="0"/>
              <a:t> oblasti veterinární hygieny bylo loni provedeno </a:t>
            </a:r>
            <a:r>
              <a:rPr lang="cs-CZ" sz="1600" b="1" dirty="0" smtClean="0"/>
              <a:t>cca 47.000 kontrol, </a:t>
            </a:r>
            <a:r>
              <a:rPr lang="cs-CZ" sz="1600" dirty="0" smtClean="0"/>
              <a:t>jejichž počet meziročně mírně poklesl.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Přibylo </a:t>
            </a:r>
            <a:r>
              <a:rPr lang="cs-CZ" sz="1600" b="1" dirty="0"/>
              <a:t>mimořádných kontrolních akcí zaměřených na problematické komodity</a:t>
            </a:r>
            <a:r>
              <a:rPr lang="cs-CZ" sz="1600" dirty="0"/>
              <a:t> či zdraví nebezpečné látky v potravinách.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Těchto akcí </a:t>
            </a:r>
            <a:r>
              <a:rPr lang="cs-CZ" sz="1600" b="1" dirty="0"/>
              <a:t>veterinární inspektoři </a:t>
            </a:r>
            <a:r>
              <a:rPr lang="cs-CZ" sz="1600" b="1" dirty="0" smtClean="0"/>
              <a:t>realizovali v ČR </a:t>
            </a:r>
            <a:r>
              <a:rPr lang="cs-CZ" sz="1600" b="1" dirty="0"/>
              <a:t>celkem 11. </a:t>
            </a:r>
            <a:r>
              <a:rPr lang="cs-CZ" sz="1600" dirty="0"/>
              <a:t>Zaměřili se v nich například na zjišťování zbytků </a:t>
            </a:r>
            <a:r>
              <a:rPr lang="cs-CZ" sz="1600" dirty="0" smtClean="0"/>
              <a:t>pesticidů </a:t>
            </a:r>
            <a:r>
              <a:rPr lang="cs-CZ" sz="1600" dirty="0"/>
              <a:t>v potravinách, látky zadržující vodu v mase, polotovary k přípravě kebabů </a:t>
            </a:r>
            <a:r>
              <a:rPr lang="cs-CZ" sz="1600" dirty="0" smtClean="0"/>
              <a:t>a na označení </a:t>
            </a:r>
            <a:r>
              <a:rPr lang="cs-CZ" sz="1600" dirty="0"/>
              <a:t>Česká potravina.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</a:t>
            </a:r>
            <a:r>
              <a:rPr lang="cs-CZ" sz="2400" dirty="0" smtClean="0"/>
              <a:t>. Loňský rok v oblasti veterinární hygieny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29" y="2276872"/>
            <a:ext cx="4395893" cy="295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74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3"/>
            <a:ext cx="8424936" cy="19442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Celkový </a:t>
            </a:r>
            <a:r>
              <a:rPr lang="cs-CZ" sz="1600" b="1" dirty="0"/>
              <a:t>počet závad</a:t>
            </a:r>
            <a:r>
              <a:rPr lang="cs-CZ" sz="1600" dirty="0"/>
              <a:t> zjištěných při kontrolách v oblasti potravin živočišného původu </a:t>
            </a:r>
            <a:r>
              <a:rPr lang="cs-CZ" sz="1600" b="1" dirty="0"/>
              <a:t>klesl z pěti procent na 3,9 procenta. </a:t>
            </a: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Pokles </a:t>
            </a:r>
            <a:r>
              <a:rPr lang="cs-CZ" sz="1600" dirty="0"/>
              <a:t>je způsoben především nižším počtem kontrol v místě určení, </a:t>
            </a:r>
            <a:r>
              <a:rPr lang="cs-CZ" sz="1600"/>
              <a:t>které </a:t>
            </a:r>
            <a:r>
              <a:rPr lang="cs-CZ" sz="1600" smtClean="0"/>
              <a:t>vykazují </a:t>
            </a:r>
            <a:r>
              <a:rPr lang="cs-CZ" sz="1600" dirty="0" smtClean="0"/>
              <a:t>vyšší množství administrativních závad</a:t>
            </a:r>
            <a:r>
              <a:rPr lang="cs-CZ" sz="1600" dirty="0"/>
              <a:t>.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Spektrum </a:t>
            </a:r>
            <a:r>
              <a:rPr lang="cs-CZ" sz="1600" dirty="0"/>
              <a:t>závad bylo podobné jako v roce </a:t>
            </a:r>
            <a:r>
              <a:rPr lang="cs-CZ" sz="1600" dirty="0" smtClean="0"/>
              <a:t>2016, </a:t>
            </a:r>
            <a:r>
              <a:rPr lang="cs-CZ" sz="1600" b="1" dirty="0" smtClean="0"/>
              <a:t>převládaly </a:t>
            </a:r>
            <a:r>
              <a:rPr lang="cs-CZ" sz="1600" b="1" dirty="0"/>
              <a:t>prohřešky v dodržování správné výrobní a hygienické praxe, označování potravin </a:t>
            </a:r>
            <a:r>
              <a:rPr lang="cs-CZ" sz="1600" dirty="0" smtClean="0"/>
              <a:t>atd.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</a:t>
            </a:r>
            <a:r>
              <a:rPr lang="cs-CZ" sz="2400" dirty="0" smtClean="0"/>
              <a:t>. Loňský rok v oblasti veterinární hygieny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645024"/>
            <a:ext cx="3960440" cy="29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45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3"/>
            <a:ext cx="8424936" cy="2592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Oblasti</a:t>
            </a:r>
            <a:r>
              <a:rPr lang="cs-CZ" sz="1600" dirty="0"/>
              <a:t>, ve kterých došlo ke zvýšení počtu kontrol v roce </a:t>
            </a:r>
            <a:r>
              <a:rPr lang="cs-CZ" sz="1600" dirty="0" smtClean="0"/>
              <a:t>2017: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Neplánované kontroly běžného hygienického dozoru (následné kontroly při zjištění závady, kontroly na podnět aj.) – došlo ke zvýšení o </a:t>
            </a:r>
            <a:r>
              <a:rPr lang="cs-CZ" sz="1600" dirty="0" smtClean="0"/>
              <a:t>3 %. 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Kontroly vývozu (vydávání veterinárních osvědčení) stouply o </a:t>
            </a:r>
            <a:r>
              <a:rPr lang="cs-CZ" sz="1600" dirty="0" smtClean="0"/>
              <a:t>17 % </a:t>
            </a:r>
            <a:r>
              <a:rPr lang="cs-CZ" sz="1600" dirty="0"/>
              <a:t>(bylo provedeno o cca 1 000 kontrol více).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Kontrol prodeje vánočních kaprů bylo provedeno </a:t>
            </a:r>
            <a:r>
              <a:rPr lang="cs-CZ" sz="1600" b="1" dirty="0" smtClean="0"/>
              <a:t>o cca 30 % více, </a:t>
            </a:r>
            <a:r>
              <a:rPr lang="cs-CZ" sz="1600" dirty="0" smtClean="0"/>
              <a:t>zkontrolováno </a:t>
            </a:r>
            <a:r>
              <a:rPr lang="cs-CZ" sz="1600" dirty="0"/>
              <a:t>bylo zhruba </a:t>
            </a:r>
            <a:r>
              <a:rPr lang="cs-CZ" sz="1600" dirty="0" smtClean="0"/>
              <a:t>40 % prodejců.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</a:t>
            </a:r>
            <a:r>
              <a:rPr lang="cs-CZ" sz="2400" dirty="0" smtClean="0"/>
              <a:t>. Loňský rok v oblasti veterinární hygieny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77" y="4005064"/>
            <a:ext cx="5809660" cy="24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26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3816424" cy="50405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Počty </a:t>
            </a:r>
            <a:r>
              <a:rPr lang="cs-CZ" sz="1600" dirty="0"/>
              <a:t>veterinárně vyšetřených poražených a ulovených </a:t>
            </a:r>
            <a:r>
              <a:rPr lang="cs-CZ" sz="1600" dirty="0" smtClean="0"/>
              <a:t>zvířat: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Skotu bylo na jatkách veterinárně vyšetřeno o </a:t>
            </a:r>
            <a:r>
              <a:rPr lang="cs-CZ" sz="1600" dirty="0" smtClean="0"/>
              <a:t>6 % meziročně méně. 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Prasat bylo na jatkách veterinárně vyšetřeno o </a:t>
            </a:r>
            <a:r>
              <a:rPr lang="cs-CZ" sz="1600" dirty="0" smtClean="0"/>
              <a:t>4 % méně.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Drůbeže bylo na porážkách veterinárně vyšetřeno o </a:t>
            </a:r>
            <a:r>
              <a:rPr lang="cs-CZ" sz="1600" dirty="0" smtClean="0"/>
              <a:t>1 % více.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Černé zvěře bylo ve zvěřinových závodech veterinárně vyšetřeno o </a:t>
            </a:r>
            <a:r>
              <a:rPr lang="cs-CZ" sz="1600" b="1" dirty="0" smtClean="0"/>
              <a:t>51 % více než v roce 2016.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Vysoké zvěře bylo ve zvěřinových závodech veterinárně vyšetřeno o </a:t>
            </a:r>
            <a:r>
              <a:rPr lang="cs-CZ" sz="1600" b="1" dirty="0" smtClean="0"/>
              <a:t>17 % více.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</a:t>
            </a:r>
            <a:r>
              <a:rPr lang="cs-CZ" sz="2400" dirty="0" smtClean="0"/>
              <a:t>. Loňský rok v oblasti veterinární hygieny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914" y="1916832"/>
            <a:ext cx="3138411" cy="33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535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Růst </a:t>
            </a:r>
            <a:r>
              <a:rPr lang="cs-CZ" sz="1600" dirty="0"/>
              <a:t>mezinárodního obchodu s potravinami </a:t>
            </a:r>
            <a:r>
              <a:rPr lang="cs-CZ" sz="1600" dirty="0" smtClean="0"/>
              <a:t>vytváří </a:t>
            </a:r>
            <a:r>
              <a:rPr lang="cs-CZ" sz="1600" b="1" dirty="0" smtClean="0"/>
              <a:t>více </a:t>
            </a:r>
            <a:r>
              <a:rPr lang="cs-CZ" sz="1600" b="1" dirty="0"/>
              <a:t>mezinárodních kauz s nebezpečnými či závadnými potravinami. </a:t>
            </a: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V</a:t>
            </a:r>
            <a:r>
              <a:rPr lang="cs-CZ" sz="1600" b="1" dirty="0"/>
              <a:t> loňském roce patřily mezi ty </a:t>
            </a:r>
            <a:r>
              <a:rPr lang="cs-CZ" sz="1600" b="1" dirty="0" smtClean="0"/>
              <a:t>největší </a:t>
            </a:r>
            <a:r>
              <a:rPr lang="cs-CZ" sz="1600" b="1" dirty="0"/>
              <a:t>případy s problematickými živočišnými produkty z Brazílie a nelegálním používáním nepovoleného insekticidu </a:t>
            </a:r>
            <a:r>
              <a:rPr lang="cs-CZ" sz="1600" b="1" dirty="0" err="1"/>
              <a:t>fipronil</a:t>
            </a:r>
            <a:r>
              <a:rPr lang="cs-CZ" sz="1600" b="1" dirty="0"/>
              <a:t> </a:t>
            </a:r>
            <a:r>
              <a:rPr lang="cs-CZ" sz="1600" dirty="0"/>
              <a:t>v chovech drůbeže v Belgii a Nizozemsku. </a:t>
            </a:r>
            <a:r>
              <a:rPr lang="cs-CZ" sz="1600" b="1" dirty="0" smtClean="0"/>
              <a:t>V</a:t>
            </a:r>
            <a:r>
              <a:rPr lang="cs-CZ" sz="1600" b="1" dirty="0"/>
              <a:t> žádné české potravině nebyla tato látka prokázána</a:t>
            </a:r>
            <a:r>
              <a:rPr lang="cs-CZ" sz="1600" dirty="0"/>
              <a:t>, nebylo zjištěno ani její použití v tuzemských chovech.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V</a:t>
            </a:r>
            <a:r>
              <a:rPr lang="cs-CZ" sz="1600" b="1" dirty="0"/>
              <a:t> několika případech byl </a:t>
            </a:r>
            <a:r>
              <a:rPr lang="cs-CZ" sz="1600" b="1" dirty="0" err="1"/>
              <a:t>fipronil</a:t>
            </a:r>
            <a:r>
              <a:rPr lang="cs-CZ" sz="1600" b="1" dirty="0"/>
              <a:t> zjištěn ve vejcích či vaječných produktech ze zahraničí. </a:t>
            </a:r>
            <a:r>
              <a:rPr lang="cs-CZ" sz="1600" dirty="0"/>
              <a:t>Zboží z těchto zásilek bylo okamžitě stahováno z trhu a likvidováno či vráceno zpět</a:t>
            </a:r>
            <a:r>
              <a:rPr lang="cs-CZ" sz="1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Zmíněný trend potvrzuje pokračující nárůst případů řešených na základě hlášení přijatých systémem RASFF: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</a:t>
            </a:r>
            <a:r>
              <a:rPr lang="cs-CZ" sz="2400" dirty="0" smtClean="0"/>
              <a:t>. Loňský rok v oblasti veterinární hygieny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9772"/>
              </p:ext>
            </p:extLst>
          </p:nvPr>
        </p:nvGraphicFramePr>
        <p:xfrm>
          <a:off x="2589656" y="5172072"/>
          <a:ext cx="4036695" cy="115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8975"/>
                <a:gridCol w="629920"/>
                <a:gridCol w="723900"/>
                <a:gridCol w="723900"/>
              </a:tblGrid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Odchozích případů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Přijatých případů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985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4464496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Velmi </a:t>
            </a:r>
            <a:r>
              <a:rPr lang="cs-CZ" sz="1600" dirty="0"/>
              <a:t>důležitá je </a:t>
            </a:r>
            <a:r>
              <a:rPr lang="cs-CZ" sz="1600" b="1" dirty="0"/>
              <a:t>úloha veterinárního dozoru při odbavování zásilek živých zvířat a živočišných produktů při vývozu.</a:t>
            </a:r>
            <a:r>
              <a:rPr lang="cs-CZ" sz="1600" dirty="0"/>
              <a:t>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loňský rok úřední veterinární lékaři vydali a potvrdili po provedené veterinární kontrole </a:t>
            </a:r>
            <a:r>
              <a:rPr lang="cs-CZ" sz="1600" b="1" dirty="0"/>
              <a:t>více jak </a:t>
            </a:r>
            <a:r>
              <a:rPr lang="cs-CZ" sz="1600" b="1" dirty="0" smtClean="0"/>
              <a:t>10.000 </a:t>
            </a:r>
            <a:r>
              <a:rPr lang="cs-CZ" sz="1600" b="1" dirty="0"/>
              <a:t>zásilek živých zvířat a živočišných produktů do třetích zemí. </a:t>
            </a: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České </a:t>
            </a:r>
            <a:r>
              <a:rPr lang="cs-CZ" sz="1600" b="1" dirty="0"/>
              <a:t>firmy vyvezly do zemí mimo EU v loňském roce více mléka a mléčných výrobků, krmiv či násadových vajec</a:t>
            </a:r>
            <a:r>
              <a:rPr lang="cs-CZ" sz="1600" dirty="0"/>
              <a:t>, než v roce 2016.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Zástupci </a:t>
            </a:r>
            <a:r>
              <a:rPr lang="cs-CZ" sz="1600" dirty="0"/>
              <a:t>SVS ve věci usnadňování vývozu živočišné produkce z ČR do třetích zemí </a:t>
            </a:r>
            <a:r>
              <a:rPr lang="cs-CZ" sz="1600" dirty="0" smtClean="0"/>
              <a:t>vedou </a:t>
            </a:r>
            <a:r>
              <a:rPr lang="cs-CZ" sz="1600" dirty="0"/>
              <a:t>řadu dlouhodobých jednání se zahraničními partnery.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4. Loňský rok v oblasti vývozu zvířat a živočišných produktů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60" y="1844824"/>
            <a:ext cx="433831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98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1556792"/>
            <a:ext cx="3826768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V</a:t>
            </a:r>
            <a:r>
              <a:rPr lang="cs-CZ" sz="1600" b="1" dirty="0"/>
              <a:t> průběhu podzimu si SVS prostřednictvím řady společenských a odborných akcí připomněla 50. výročí své existence. </a:t>
            </a: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V</a:t>
            </a:r>
            <a:r>
              <a:rPr lang="cs-CZ" sz="1600" dirty="0"/>
              <a:t> loňském roce SVS uskutečnila </a:t>
            </a:r>
            <a:r>
              <a:rPr lang="cs-CZ" sz="1600" b="1" dirty="0"/>
              <a:t>první ročník projektu „Máme rádi zvířata“, </a:t>
            </a:r>
            <a:r>
              <a:rPr lang="cs-CZ" sz="1600" dirty="0"/>
              <a:t>v rámci kterého proběhlo v mateřských školkách po celé ČR takřka 260 přednášek pro téměř 6 000 předškolních dětí o zásadách správného chování k domácím i volně žijícím zvířatům.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se prezentovala na květnové Národní výstavě hospodářských zvířat v Brně a již tradičně také na </a:t>
            </a:r>
            <a:r>
              <a:rPr lang="cs-CZ" sz="1600" dirty="0" err="1"/>
              <a:t>agrosalonu</a:t>
            </a:r>
            <a:r>
              <a:rPr lang="cs-CZ" sz="1600" dirty="0"/>
              <a:t> Země živitelka v Českých Budějovicích.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5. Odborné a veřejné aktivity SVS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80" y="1566799"/>
            <a:ext cx="3331112" cy="49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Mezi </a:t>
            </a:r>
            <a:r>
              <a:rPr lang="cs-CZ" sz="1600" dirty="0"/>
              <a:t>priority pro letošní rok patří především </a:t>
            </a:r>
            <a:r>
              <a:rPr lang="cs-CZ" sz="1600" b="1" dirty="0"/>
              <a:t>udržení mezinárodních statusů deklarujících příznivou nákazovou situaci</a:t>
            </a:r>
            <a:r>
              <a:rPr lang="cs-CZ" sz="1600" dirty="0"/>
              <a:t> na území státu, </a:t>
            </a:r>
            <a:r>
              <a:rPr lang="cs-CZ" sz="1600" b="1" dirty="0"/>
              <a:t>zabezpečení zdravotní nezávadnosti potravin živočišného původu</a:t>
            </a:r>
            <a:r>
              <a:rPr lang="cs-CZ" sz="1600" dirty="0"/>
              <a:t> a ochrana spotřebitelů před </a:t>
            </a:r>
            <a:r>
              <a:rPr lang="cs-CZ" sz="1600" dirty="0" smtClean="0"/>
              <a:t>klamáním.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Dlouhodobým cílem SVS je </a:t>
            </a:r>
            <a:r>
              <a:rPr lang="cs-CZ" sz="1600" b="1" dirty="0" smtClean="0"/>
              <a:t>snaha o zkvalitňování a zefektivňování dozorové činnosti.</a:t>
            </a:r>
            <a:r>
              <a:rPr lang="cs-CZ" sz="1600" dirty="0" smtClean="0"/>
              <a:t> Bude tomu tak i v letošním roce.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Největší výzvou pro rok 2018 je africký mor prasat. </a:t>
            </a:r>
            <a:r>
              <a:rPr lang="cs-CZ" sz="1600" dirty="0"/>
              <a:t>Opatření, směřující k zabránění šíření nákazy a k její likvidaci pokračují a budou pokračovat i nadále.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6</a:t>
            </a:r>
            <a:r>
              <a:rPr lang="cs-CZ" sz="2400" dirty="0" smtClean="0"/>
              <a:t>. Priority pro letošní rok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010" y="4660314"/>
            <a:ext cx="3513956" cy="17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28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064896" cy="2652315"/>
          </a:xfrm>
        </p:spPr>
        <p:txBody>
          <a:bodyPr/>
          <a:lstStyle/>
          <a:p>
            <a:pPr algn="ctr"/>
            <a:r>
              <a:rPr lang="cs-CZ" sz="4800" dirty="0"/>
              <a:t>Děkujeme </a:t>
            </a:r>
            <a:endParaRPr lang="cs-CZ" sz="4800" dirty="0" smtClean="0"/>
          </a:p>
          <a:p>
            <a:pPr algn="ctr"/>
            <a:r>
              <a:rPr lang="cs-CZ" sz="4800" dirty="0" smtClean="0"/>
              <a:t>za pozornost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Zbyněk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Semerád, </a:t>
            </a:r>
            <a:r>
              <a:rPr lang="cs-CZ" sz="1800" dirty="0" smtClean="0">
                <a:latin typeface="Arial" charset="0"/>
                <a:cs typeface="Arial" charset="0"/>
              </a:rPr>
              <a:t>ústřední ředitel SVS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Petr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Šatrán, </a:t>
            </a:r>
            <a:r>
              <a:rPr lang="cs-CZ" sz="1800" dirty="0" smtClean="0">
                <a:latin typeface="Arial" charset="0"/>
                <a:cs typeface="Arial" charset="0"/>
              </a:rPr>
              <a:t>ředitel odboru ochrany zdraví a pohody zvířat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Jan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Váňa, </a:t>
            </a:r>
            <a:r>
              <a:rPr lang="cs-CZ" sz="1800" dirty="0" smtClean="0">
                <a:latin typeface="Arial" charset="0"/>
                <a:cs typeface="Arial" charset="0"/>
              </a:rPr>
              <a:t>ředitel </a:t>
            </a:r>
            <a:r>
              <a:rPr lang="cs-CZ" sz="1800" dirty="0">
                <a:latin typeface="Arial" charset="0"/>
                <a:cs typeface="Arial" charset="0"/>
              </a:rPr>
              <a:t>odboru veterinární </a:t>
            </a:r>
            <a:r>
              <a:rPr lang="cs-CZ" sz="1800" dirty="0" smtClean="0">
                <a:latin typeface="Arial" charset="0"/>
                <a:cs typeface="Arial" charset="0"/>
              </a:rPr>
              <a:t>hygieny</a:t>
            </a:r>
            <a:endParaRPr lang="cs-CZ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4824536" cy="48965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Loňský </a:t>
            </a:r>
            <a:r>
              <a:rPr lang="cs-CZ" sz="1600" b="1" dirty="0"/>
              <a:t>rok byl pro SVS výjimečně </a:t>
            </a:r>
            <a:r>
              <a:rPr lang="cs-CZ" sz="1600" b="1" dirty="0" smtClean="0"/>
              <a:t>náročný</a:t>
            </a:r>
            <a:r>
              <a:rPr lang="cs-CZ" sz="1600" dirty="0" smtClean="0"/>
              <a:t> – dvě </a:t>
            </a:r>
            <a:r>
              <a:rPr lang="cs-CZ" sz="1600" dirty="0"/>
              <a:t>nebezpečné nákazy, z nichž </a:t>
            </a:r>
            <a:r>
              <a:rPr lang="cs-CZ" sz="1600" dirty="0" smtClean="0"/>
              <a:t>africký mor prasat se </a:t>
            </a:r>
            <a:r>
              <a:rPr lang="cs-CZ" sz="1600" dirty="0"/>
              <a:t>objevil v ČR </a:t>
            </a:r>
            <a:r>
              <a:rPr lang="cs-CZ" sz="1600" dirty="0" smtClean="0"/>
              <a:t>zcela nově.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 smtClean="0"/>
              <a:t>1. pololetí: </a:t>
            </a:r>
            <a:r>
              <a:rPr lang="cs-CZ" sz="1600" b="1" dirty="0" err="1"/>
              <a:t>v</a:t>
            </a:r>
            <a:r>
              <a:rPr lang="cs-CZ" sz="1600" b="1" dirty="0" err="1" smtClean="0"/>
              <a:t>ysocepatogenní</a:t>
            </a:r>
            <a:r>
              <a:rPr lang="cs-CZ" sz="1600" b="1" dirty="0" smtClean="0"/>
              <a:t> </a:t>
            </a:r>
            <a:r>
              <a:rPr lang="cs-CZ" sz="1600" b="1" dirty="0"/>
              <a:t>ptačí chřipka po 10 </a:t>
            </a:r>
            <a:r>
              <a:rPr lang="cs-CZ" sz="1600" b="1" dirty="0" smtClean="0"/>
              <a:t>letech</a:t>
            </a:r>
            <a:r>
              <a:rPr lang="cs-CZ" sz="1600" dirty="0" smtClean="0"/>
              <a:t>. </a:t>
            </a:r>
            <a:r>
              <a:rPr lang="cs-CZ" sz="1600" dirty="0"/>
              <a:t>P</a:t>
            </a:r>
            <a:r>
              <a:rPr lang="cs-CZ" sz="1600" dirty="0" smtClean="0"/>
              <a:t>odařilo se ji rychle </a:t>
            </a:r>
            <a:r>
              <a:rPr lang="cs-CZ" sz="1600" dirty="0"/>
              <a:t>dostat pod </a:t>
            </a:r>
            <a:r>
              <a:rPr lang="cs-CZ" sz="1600" dirty="0" smtClean="0"/>
              <a:t>kontrolu.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 smtClean="0"/>
              <a:t>2. pololetí: na konci června se </a:t>
            </a:r>
            <a:r>
              <a:rPr lang="cs-CZ" sz="1600" b="1" dirty="0" smtClean="0"/>
              <a:t>historicky poprvé objevil v ČR africký mor prasat </a:t>
            </a:r>
            <a:r>
              <a:rPr lang="cs-CZ" sz="1600" dirty="0" smtClean="0"/>
              <a:t>(AMP).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 smtClean="0"/>
              <a:t>V</a:t>
            </a:r>
            <a:r>
              <a:rPr lang="cs-CZ" sz="1600" dirty="0"/>
              <a:t> oblasti veterinární hygieny </a:t>
            </a:r>
            <a:r>
              <a:rPr lang="cs-CZ" sz="1600" dirty="0" smtClean="0"/>
              <a:t>SVS se potýkala s aférami: </a:t>
            </a:r>
            <a:r>
              <a:rPr lang="cs-CZ" sz="1600" b="1" dirty="0"/>
              <a:t>brazilské drůbeží, </a:t>
            </a:r>
            <a:r>
              <a:rPr lang="cs-CZ" sz="1600" b="1" dirty="0" err="1" smtClean="0"/>
              <a:t>fipronil</a:t>
            </a:r>
            <a:r>
              <a:rPr lang="cs-CZ" sz="1600" dirty="0" smtClean="0"/>
              <a:t>.</a:t>
            </a:r>
            <a:endParaRPr lang="cs-CZ" sz="1600" dirty="0"/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b="1" dirty="0" smtClean="0"/>
              <a:t>Vstoupila v platnost rozsáhlá </a:t>
            </a:r>
            <a:r>
              <a:rPr lang="cs-CZ" sz="1600" b="1" dirty="0"/>
              <a:t>novela </a:t>
            </a:r>
            <a:r>
              <a:rPr lang="cs-CZ" sz="1600" b="1" dirty="0" smtClean="0"/>
              <a:t>veterinárního zákona. 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600" dirty="0" smtClean="0"/>
              <a:t>V</a:t>
            </a:r>
            <a:r>
              <a:rPr lang="cs-CZ" sz="1600" dirty="0"/>
              <a:t> průběhu podzimu si SVS prostřednictvím řady společenských a odborných akcí připomněla </a:t>
            </a:r>
            <a:r>
              <a:rPr lang="cs-CZ" sz="1600" b="1" dirty="0"/>
              <a:t>50. výročí své existence</a:t>
            </a:r>
            <a:r>
              <a:rPr lang="cs-CZ" sz="1600" dirty="0"/>
              <a:t>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</a:t>
            </a:r>
            <a:r>
              <a:rPr lang="cs-CZ" sz="2400" dirty="0" smtClean="0"/>
              <a:t>Zhodnocení loňského roku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58" y="2492896"/>
            <a:ext cx="3884942" cy="26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10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4392488" cy="48965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Navzdory výskytu nákaz a potravinovým aférám </a:t>
            </a:r>
            <a:r>
              <a:rPr lang="cs-CZ" sz="1600" b="1" dirty="0" smtClean="0"/>
              <a:t>nedošlo </a:t>
            </a:r>
            <a:r>
              <a:rPr lang="cs-CZ" sz="1600" b="1" dirty="0"/>
              <a:t>k výraznému omezení dozorové </a:t>
            </a:r>
            <a:r>
              <a:rPr lang="cs-CZ" sz="1600" b="1" dirty="0" smtClean="0"/>
              <a:t>činnosti.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</a:t>
            </a:r>
            <a:r>
              <a:rPr lang="cs-CZ" sz="1600" b="1" dirty="0" smtClean="0"/>
              <a:t>ýše vybraných </a:t>
            </a:r>
            <a:r>
              <a:rPr lang="cs-CZ" sz="1600" b="1" dirty="0"/>
              <a:t>pokut vzrostla </a:t>
            </a:r>
            <a:r>
              <a:rPr lang="cs-CZ" sz="1600" dirty="0" smtClean="0"/>
              <a:t>meziročně o </a:t>
            </a:r>
            <a:r>
              <a:rPr lang="cs-CZ" sz="1600" dirty="0"/>
              <a:t>jeden milion korun </a:t>
            </a:r>
            <a:r>
              <a:rPr lang="cs-CZ" sz="1600" b="1" dirty="0"/>
              <a:t>na rekordních </a:t>
            </a:r>
            <a:r>
              <a:rPr lang="cs-CZ" sz="1600" b="1" dirty="0" smtClean="0"/>
              <a:t>29,5 milionů </a:t>
            </a:r>
            <a:r>
              <a:rPr lang="cs-CZ" sz="1600" b="1" dirty="0"/>
              <a:t>Kč</a:t>
            </a:r>
            <a:r>
              <a:rPr lang="cs-CZ" sz="1600" b="1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Důvody:</a:t>
            </a:r>
            <a:r>
              <a:rPr lang="cs-CZ" sz="1600" dirty="0" smtClean="0"/>
              <a:t> Nárůst cílených kontrol, navýšení průměrné výše pokuty, sjednocování výše pokut za podobné prohřešky mezi jednotlivými kraji.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</a:t>
            </a:r>
            <a:r>
              <a:rPr lang="cs-CZ" sz="2400" dirty="0" smtClean="0"/>
              <a:t>Zhodnocení loňského roku – dozorová činnost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420888"/>
            <a:ext cx="3528392" cy="29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31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09581" y="1556792"/>
            <a:ext cx="4577219" cy="489654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R</a:t>
            </a:r>
            <a:r>
              <a:rPr lang="cs-CZ" sz="1600" dirty="0" smtClean="0"/>
              <a:t>ok </a:t>
            </a:r>
            <a:r>
              <a:rPr lang="cs-CZ" sz="1600" dirty="0"/>
              <a:t>2017 </a:t>
            </a:r>
            <a:r>
              <a:rPr lang="cs-CZ" sz="1600" dirty="0" smtClean="0"/>
              <a:t>byl ovlivněn </a:t>
            </a:r>
            <a:r>
              <a:rPr lang="cs-CZ" sz="1600" dirty="0"/>
              <a:t>implementací zákona o státní </a:t>
            </a:r>
            <a:r>
              <a:rPr lang="cs-CZ" sz="1600" dirty="0" smtClean="0"/>
              <a:t>službě.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 smtClean="0"/>
              <a:t>Aktuální </a:t>
            </a:r>
            <a:r>
              <a:rPr lang="cs-CZ" sz="1600" dirty="0"/>
              <a:t>počet </a:t>
            </a:r>
            <a:r>
              <a:rPr lang="cs-CZ" sz="1600" dirty="0" smtClean="0"/>
              <a:t>systemizovaných míst vzrostl o sedm na 1.316,  což představuje </a:t>
            </a:r>
            <a:r>
              <a:rPr lang="cs-CZ" sz="1600" b="1" dirty="0" smtClean="0"/>
              <a:t>1.360 fyzických zaměstnaných</a:t>
            </a:r>
            <a:r>
              <a:rPr lang="cs-CZ" sz="1600" dirty="0" smtClean="0"/>
              <a:t>.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Aktivním náborem se podařilo získat </a:t>
            </a:r>
            <a:r>
              <a:rPr lang="cs-CZ" sz="1600" b="1" dirty="0"/>
              <a:t>100 nových </a:t>
            </a:r>
            <a:r>
              <a:rPr lang="cs-CZ" sz="1600" b="1" dirty="0" smtClean="0"/>
              <a:t>zaměstnanců</a:t>
            </a:r>
            <a:r>
              <a:rPr lang="cs-CZ" sz="1600" dirty="0" smtClean="0"/>
              <a:t>, organizovalo se cca </a:t>
            </a:r>
            <a:r>
              <a:rPr lang="cs-CZ" sz="1600" dirty="0"/>
              <a:t>350 výběrových </a:t>
            </a:r>
            <a:r>
              <a:rPr lang="cs-CZ" sz="1600" dirty="0" smtClean="0"/>
              <a:t>řízení za rok.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Snaha o harmonizaci pracovního a soukromého života zaměstnanců </a:t>
            </a:r>
            <a:r>
              <a:rPr lang="cs-CZ" sz="1600" dirty="0" smtClean="0"/>
              <a:t>– více částečných úvazků; možnost pružné </a:t>
            </a:r>
            <a:r>
              <a:rPr lang="cs-CZ" sz="1600" dirty="0"/>
              <a:t>pracovní </a:t>
            </a:r>
            <a:r>
              <a:rPr lang="cs-CZ" sz="1600" dirty="0" smtClean="0"/>
              <a:t>doby či </a:t>
            </a:r>
            <a:r>
              <a:rPr lang="cs-CZ" sz="1600" dirty="0"/>
              <a:t>výkon práce z jiného místa.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Je </a:t>
            </a:r>
            <a:r>
              <a:rPr lang="cs-CZ" sz="1600" b="1" dirty="0" smtClean="0"/>
              <a:t>nutná </a:t>
            </a:r>
            <a:r>
              <a:rPr lang="cs-CZ" sz="1600" b="1" dirty="0"/>
              <a:t>generační obměna </a:t>
            </a:r>
            <a:r>
              <a:rPr lang="cs-CZ" sz="1600" dirty="0"/>
              <a:t>– priorita získávat nové zaměstnance – </a:t>
            </a:r>
            <a:r>
              <a:rPr lang="cs-CZ" sz="1600" dirty="0" smtClean="0"/>
              <a:t>užitečná spolupráce </a:t>
            </a:r>
            <a:r>
              <a:rPr lang="cs-CZ" sz="1600" dirty="0"/>
              <a:t>s </a:t>
            </a:r>
            <a:r>
              <a:rPr lang="cs-CZ" sz="1600" dirty="0" smtClean="0"/>
              <a:t>VFU.</a:t>
            </a: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1. Zhodnocení </a:t>
            </a:r>
            <a:r>
              <a:rPr lang="cs-CZ" sz="2400" dirty="0"/>
              <a:t>loňského </a:t>
            </a:r>
            <a:r>
              <a:rPr lang="cs-CZ" sz="2400" dirty="0" smtClean="0"/>
              <a:t>roku – personální údaje </a:t>
            </a:r>
            <a:endParaRPr lang="cs-CZ" sz="2400" dirty="0"/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1086"/>
            <a:ext cx="2921957" cy="52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0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4320480" cy="482453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Velké množství </a:t>
            </a:r>
            <a:r>
              <a:rPr lang="cs-CZ" sz="1800" dirty="0" smtClean="0"/>
              <a:t>energie stálo </a:t>
            </a:r>
            <a:r>
              <a:rPr lang="cs-CZ" sz="1800" b="1" dirty="0" smtClean="0"/>
              <a:t>řešení nákaz – ptačí chřipky (AI) a afrického moru prasat</a:t>
            </a:r>
            <a:r>
              <a:rPr lang="cs-CZ" sz="1800" dirty="0" smtClean="0"/>
              <a:t>.</a:t>
            </a:r>
          </a:p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b="1" dirty="0"/>
              <a:t>Zlikvidováno celkem 39 ohnisek této nákazy. </a:t>
            </a:r>
            <a:r>
              <a:rPr lang="cs-CZ" sz="1800" b="1" dirty="0" smtClean="0"/>
              <a:t> </a:t>
            </a:r>
            <a:r>
              <a:rPr lang="cs-CZ" sz="1800" dirty="0" smtClean="0"/>
              <a:t>Zjištěna i u 52 </a:t>
            </a:r>
            <a:r>
              <a:rPr lang="cs-CZ" sz="1800" dirty="0"/>
              <a:t>volně žijících </a:t>
            </a:r>
            <a:r>
              <a:rPr lang="cs-CZ" sz="1800" dirty="0" smtClean="0"/>
              <a:t>ptáků. </a:t>
            </a:r>
            <a:r>
              <a:rPr lang="cs-CZ" sz="1800" b="1" dirty="0" smtClean="0"/>
              <a:t>Poslední </a:t>
            </a:r>
            <a:r>
              <a:rPr lang="cs-CZ" sz="1800" b="1" dirty="0"/>
              <a:t>ohnisko </a:t>
            </a:r>
            <a:r>
              <a:rPr lang="cs-CZ" sz="1800" b="1" dirty="0" smtClean="0"/>
              <a:t>v </a:t>
            </a:r>
            <a:r>
              <a:rPr lang="cs-CZ" sz="1800" b="1" dirty="0"/>
              <a:t>ČR bylo vyhlášeno </a:t>
            </a:r>
            <a:r>
              <a:rPr lang="cs-CZ" sz="1800" b="1" dirty="0" smtClean="0"/>
              <a:t>na </a:t>
            </a:r>
            <a:r>
              <a:rPr lang="cs-CZ" sz="1800" b="1" dirty="0"/>
              <a:t>Karlovarsku 22</a:t>
            </a:r>
            <a:r>
              <a:rPr lang="cs-CZ" sz="1800" b="1" dirty="0" smtClean="0"/>
              <a:t>. 3. </a:t>
            </a:r>
            <a:r>
              <a:rPr lang="cs-CZ" sz="1800" dirty="0" smtClean="0"/>
              <a:t>Poté již </a:t>
            </a:r>
            <a:r>
              <a:rPr lang="cs-CZ" sz="1800" dirty="0"/>
              <a:t>k žádnému novému potvrzení nákazy </a:t>
            </a:r>
            <a:r>
              <a:rPr lang="cs-CZ" sz="1800" dirty="0" smtClean="0"/>
              <a:t>nedošlo</a:t>
            </a:r>
            <a:r>
              <a:rPr lang="cs-CZ" sz="1800" dirty="0"/>
              <a:t>.</a:t>
            </a:r>
            <a:endParaRPr lang="cs-CZ" sz="1800" dirty="0" smtClean="0"/>
          </a:p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Světová organizace pro zdraví zvířat (OIE) </a:t>
            </a:r>
            <a:r>
              <a:rPr lang="cs-CZ" sz="1800" dirty="0" smtClean="0"/>
              <a:t>deklarovala, že </a:t>
            </a:r>
            <a:r>
              <a:rPr lang="cs-CZ" sz="1800" dirty="0"/>
              <a:t>je </a:t>
            </a:r>
            <a:r>
              <a:rPr lang="cs-CZ" sz="1800" b="1" dirty="0" smtClean="0"/>
              <a:t>ČR </a:t>
            </a:r>
            <a:r>
              <a:rPr lang="cs-CZ" sz="1800" b="1" dirty="0"/>
              <a:t>od 23. 6</a:t>
            </a:r>
            <a:r>
              <a:rPr lang="cs-CZ" sz="1800" b="1" dirty="0" smtClean="0"/>
              <a:t>. </a:t>
            </a:r>
            <a:r>
              <a:rPr lang="cs-CZ" sz="1800" b="1" dirty="0"/>
              <a:t>prostá </a:t>
            </a:r>
            <a:r>
              <a:rPr lang="cs-CZ" sz="1800" b="1" dirty="0" smtClean="0"/>
              <a:t>ptačí chřipky, </a:t>
            </a:r>
            <a:r>
              <a:rPr lang="cs-CZ" sz="1800" dirty="0" smtClean="0"/>
              <a:t>což je důležité pro obchod s drůbeží.</a:t>
            </a:r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2. Loňský rok v oblasti zdraví zvířat 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1026" name="Picture 2" descr="Výsledek obrázku pro kach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62" y="2204864"/>
            <a:ext cx="4077538" cy="27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71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1556792"/>
            <a:ext cx="5184576" cy="4896545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 smtClean="0"/>
              <a:t>V </a:t>
            </a:r>
            <a:r>
              <a:rPr lang="cs-CZ" sz="1800" dirty="0"/>
              <a:t>závěru června byl </a:t>
            </a:r>
            <a:r>
              <a:rPr lang="cs-CZ" sz="1800" b="1" dirty="0" smtClean="0"/>
              <a:t>v ČR poprvé </a:t>
            </a:r>
            <a:r>
              <a:rPr lang="cs-CZ" sz="1800" b="1" dirty="0"/>
              <a:t>v historii potvrzen </a:t>
            </a:r>
            <a:r>
              <a:rPr lang="cs-CZ" sz="1800" b="1" dirty="0" smtClean="0"/>
              <a:t>AMP u </a:t>
            </a:r>
            <a:r>
              <a:rPr lang="cs-CZ" sz="1800" b="1" dirty="0"/>
              <a:t>uhynulého divočáka</a:t>
            </a:r>
            <a:r>
              <a:rPr lang="cs-CZ" sz="1800" dirty="0"/>
              <a:t> v lokalitě Příluky u Zlína. </a:t>
            </a:r>
            <a:endParaRPr lang="cs-CZ" sz="1800" dirty="0" smtClean="0"/>
          </a:p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/>
              <a:t>Do </a:t>
            </a:r>
            <a:r>
              <a:rPr lang="cs-CZ" sz="1800" b="1" dirty="0"/>
              <a:t>konce roku byla nákaza potvrzena zhruba u </a:t>
            </a:r>
            <a:r>
              <a:rPr lang="cs-CZ" sz="1800" b="1" dirty="0" smtClean="0"/>
              <a:t>205 </a:t>
            </a:r>
            <a:r>
              <a:rPr lang="cs-CZ" sz="1800" b="1" dirty="0"/>
              <a:t>kusů </a:t>
            </a:r>
            <a:r>
              <a:rPr lang="cs-CZ" sz="1800" dirty="0"/>
              <a:t>divokých prasat, všechny se nacházely v malé oblasti okresu Zlín. </a:t>
            </a:r>
            <a:endParaRPr lang="cs-CZ" sz="1800" dirty="0" smtClean="0"/>
          </a:p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 smtClean="0"/>
              <a:t>Díky </a:t>
            </a:r>
            <a:r>
              <a:rPr lang="cs-CZ" sz="1800" dirty="0"/>
              <a:t>přijatým opatřením </a:t>
            </a:r>
            <a:r>
              <a:rPr lang="cs-CZ" sz="1800" b="1" dirty="0"/>
              <a:t>se zatím daří bránit šíření nákazy do dalších oblastí a zejména do chovů domácích prasat</a:t>
            </a:r>
            <a:r>
              <a:rPr lang="cs-CZ" sz="1800" b="1" dirty="0" smtClean="0"/>
              <a:t>.</a:t>
            </a:r>
          </a:p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b="1" dirty="0"/>
              <a:t>V zamořené oblasti</a:t>
            </a:r>
            <a:r>
              <a:rPr lang="cs-CZ" sz="1800" dirty="0"/>
              <a:t> </a:t>
            </a:r>
            <a:r>
              <a:rPr lang="cs-CZ" sz="1800" dirty="0" smtClean="0"/>
              <a:t>bylo </a:t>
            </a:r>
            <a:r>
              <a:rPr lang="cs-CZ" sz="1800" dirty="0"/>
              <a:t>od začátku platnosti </a:t>
            </a:r>
            <a:r>
              <a:rPr lang="cs-CZ" sz="1800" dirty="0" smtClean="0"/>
              <a:t>mimořádných veterinárních opatření </a:t>
            </a:r>
            <a:r>
              <a:rPr lang="cs-CZ" sz="1800" b="1" dirty="0"/>
              <a:t>odloveno </a:t>
            </a:r>
            <a:r>
              <a:rPr lang="cs-CZ" sz="1800" b="1" dirty="0" smtClean="0"/>
              <a:t>více než 2.200 </a:t>
            </a:r>
            <a:r>
              <a:rPr lang="cs-CZ" sz="1800" dirty="0" smtClean="0"/>
              <a:t>divočáků </a:t>
            </a:r>
            <a:r>
              <a:rPr lang="cs-CZ" sz="1800" dirty="0"/>
              <a:t>a </a:t>
            </a:r>
            <a:r>
              <a:rPr lang="cs-CZ" sz="1800" b="1" dirty="0"/>
              <a:t>v oblasti s intenzivním odlovem </a:t>
            </a:r>
            <a:r>
              <a:rPr lang="cs-CZ" sz="1800" b="1" dirty="0" smtClean="0"/>
              <a:t>přes 11</a:t>
            </a:r>
            <a:r>
              <a:rPr lang="cs-CZ" sz="1800" b="1" dirty="0"/>
              <a:t>.</a:t>
            </a:r>
            <a:r>
              <a:rPr lang="cs-CZ" sz="1800" b="1" dirty="0" smtClean="0"/>
              <a:t>000.</a:t>
            </a:r>
            <a:endParaRPr lang="cs-CZ" sz="18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2. Loňský rok v oblasti zdraví zvířat 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2050" name="Picture 2" descr="Výsledek obrázku pro prase domác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0889"/>
            <a:ext cx="2733947" cy="410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8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7272808" cy="4824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ČR </a:t>
            </a:r>
            <a:r>
              <a:rPr lang="cs-CZ" sz="1600" b="1" dirty="0"/>
              <a:t>v loňském roce udržela nákazové statusy</a:t>
            </a:r>
            <a:r>
              <a:rPr lang="cs-CZ" sz="1600" dirty="0"/>
              <a:t>, které ji v minulosti udělila Světová organizace pro zdraví zvířat (OIE</a:t>
            </a:r>
            <a:r>
              <a:rPr lang="cs-CZ" sz="160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ČR drží nákazové statusy země prosté</a:t>
            </a:r>
            <a:r>
              <a:rPr lang="cs-CZ" sz="1600" dirty="0" smtClean="0"/>
              <a:t>: </a:t>
            </a:r>
            <a:r>
              <a:rPr lang="cs-CZ" sz="1600" dirty="0"/>
              <a:t>brucelózy skotu, </a:t>
            </a:r>
            <a:r>
              <a:rPr lang="cs-CZ" sz="1600" dirty="0" err="1"/>
              <a:t>leukózy</a:t>
            </a:r>
            <a:r>
              <a:rPr lang="cs-CZ" sz="1600" dirty="0"/>
              <a:t> skotu, tuberkulózy skotu a brucelózy ovcí a </a:t>
            </a:r>
            <a:r>
              <a:rPr lang="cs-CZ" sz="1600" dirty="0" smtClean="0"/>
              <a:t>koz, klasického moru </a:t>
            </a:r>
            <a:r>
              <a:rPr lang="cs-CZ" sz="1600" dirty="0"/>
              <a:t>prasat, </a:t>
            </a:r>
            <a:r>
              <a:rPr lang="cs-CZ" sz="1600" dirty="0" smtClean="0"/>
              <a:t>slintavky </a:t>
            </a:r>
            <a:r>
              <a:rPr lang="cs-CZ" sz="1600" dirty="0"/>
              <a:t>a </a:t>
            </a:r>
            <a:r>
              <a:rPr lang="cs-CZ" sz="1600" dirty="0" smtClean="0"/>
              <a:t>kulhavky, afrického moru koní, vztekliny, </a:t>
            </a:r>
            <a:r>
              <a:rPr lang="cs-CZ" sz="1600" dirty="0" err="1" smtClean="0"/>
              <a:t>Aujeszkyho</a:t>
            </a:r>
            <a:r>
              <a:rPr lang="cs-CZ" sz="1600" dirty="0" smtClean="0"/>
              <a:t> </a:t>
            </a:r>
            <a:r>
              <a:rPr lang="cs-CZ" sz="1600" dirty="0"/>
              <a:t>choroby </a:t>
            </a:r>
            <a:r>
              <a:rPr lang="cs-CZ" sz="1600" dirty="0" smtClean="0"/>
              <a:t>u prasat. ČR má dále status </a:t>
            </a:r>
            <a:r>
              <a:rPr lang="cs-CZ" sz="1600" dirty="0"/>
              <a:t>zanedbatelného rizika </a:t>
            </a:r>
            <a:r>
              <a:rPr lang="cs-CZ" sz="1600" dirty="0" smtClean="0"/>
              <a:t>tzv</a:t>
            </a:r>
            <a:r>
              <a:rPr lang="cs-CZ" sz="1600" dirty="0"/>
              <a:t>. nemoci šílených krav.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Statusy napomáhají </a:t>
            </a:r>
            <a:r>
              <a:rPr lang="cs-CZ" sz="1600" b="1" dirty="0"/>
              <a:t>českým podnikatelům s otevíráním trhů ve třetích </a:t>
            </a:r>
            <a:r>
              <a:rPr lang="cs-CZ" sz="1600" b="1" dirty="0" smtClean="0"/>
              <a:t>zemích.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Loni </a:t>
            </a:r>
            <a:r>
              <a:rPr lang="cs-CZ" sz="1600" dirty="0"/>
              <a:t>v ČR pokračovaly programy pro tlumení a likvidaci některých </a:t>
            </a:r>
            <a:r>
              <a:rPr lang="cs-CZ" sz="1600" dirty="0" smtClean="0"/>
              <a:t>nákaz. Díky </a:t>
            </a:r>
            <a:r>
              <a:rPr lang="cs-CZ" sz="1600" dirty="0"/>
              <a:t>jednomu z těchto programů je </a:t>
            </a:r>
            <a:r>
              <a:rPr lang="cs-CZ" sz="1600" b="1" dirty="0"/>
              <a:t>například v současnosti 99,9 </a:t>
            </a:r>
            <a:r>
              <a:rPr lang="cs-CZ" sz="1600" b="1" dirty="0" smtClean="0"/>
              <a:t>% </a:t>
            </a:r>
            <a:r>
              <a:rPr lang="cs-CZ" sz="1600" b="1" dirty="0"/>
              <a:t>chovů skotu v ČR prostých infekční bovinní </a:t>
            </a:r>
            <a:r>
              <a:rPr lang="cs-CZ" sz="1600" b="1" dirty="0" err="1"/>
              <a:t>rinotracheitidy</a:t>
            </a:r>
            <a:r>
              <a:rPr lang="cs-CZ" sz="1600" b="1" dirty="0"/>
              <a:t> </a:t>
            </a:r>
            <a:r>
              <a:rPr lang="cs-CZ" sz="1600" b="1" dirty="0" smtClean="0"/>
              <a:t>skotu (IBR</a:t>
            </a:r>
            <a:r>
              <a:rPr lang="cs-CZ" sz="1600" b="1" dirty="0"/>
              <a:t>). </a:t>
            </a:r>
            <a:r>
              <a:rPr lang="cs-CZ" sz="1600" dirty="0" smtClean="0"/>
              <a:t>V</a:t>
            </a:r>
            <a:r>
              <a:rPr lang="cs-CZ" sz="1600" dirty="0"/>
              <a:t> současnosti probíhá na základě nařízení SVS ozdravování ve zbylých 18 hospodářstvích.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Na </a:t>
            </a:r>
            <a:r>
              <a:rPr lang="cs-CZ" sz="1600" b="1" dirty="0"/>
              <a:t>jaře </a:t>
            </a:r>
            <a:r>
              <a:rPr lang="cs-CZ" sz="1600" b="1" dirty="0" smtClean="0"/>
              <a:t>2019 plánuje SVS zaslat EK </a:t>
            </a:r>
            <a:r>
              <a:rPr lang="cs-CZ" sz="1600" b="1" dirty="0"/>
              <a:t>žádost o </a:t>
            </a:r>
            <a:r>
              <a:rPr lang="cs-CZ" sz="1600" b="1" dirty="0" smtClean="0"/>
              <a:t>status </a:t>
            </a:r>
            <a:r>
              <a:rPr lang="cs-CZ" sz="1600" b="1" dirty="0"/>
              <a:t>země prosté </a:t>
            </a:r>
            <a:r>
              <a:rPr lang="cs-CZ" sz="1600" b="1" dirty="0" smtClean="0"/>
              <a:t>IBR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2. Loňský rok v oblasti zdraví zvířat 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12779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164" y="1628800"/>
            <a:ext cx="4032827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Mezi </a:t>
            </a:r>
            <a:r>
              <a:rPr lang="cs-CZ" sz="1600" dirty="0"/>
              <a:t>dlouhodobé cíle SVS patří i </a:t>
            </a:r>
            <a:r>
              <a:rPr lang="cs-CZ" sz="1600" b="1" dirty="0"/>
              <a:t>zlepšování životní pohody zvířat </a:t>
            </a:r>
            <a:r>
              <a:rPr lang="cs-CZ" sz="1600" dirty="0"/>
              <a:t>(</a:t>
            </a:r>
            <a:r>
              <a:rPr lang="cs-CZ" sz="1600" dirty="0" err="1"/>
              <a:t>welfare</a:t>
            </a:r>
            <a:r>
              <a:rPr lang="cs-CZ" sz="1600" dirty="0"/>
              <a:t>).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SVS </a:t>
            </a:r>
            <a:r>
              <a:rPr lang="cs-CZ" sz="1600" dirty="0"/>
              <a:t>každoročně uskuteční v této oblasti tisíce kontrol. </a:t>
            </a:r>
            <a:r>
              <a:rPr lang="cs-CZ" sz="1600" b="1" dirty="0"/>
              <a:t>V loňském roce jich bylo takřka </a:t>
            </a:r>
            <a:r>
              <a:rPr lang="cs-CZ" sz="1600" b="1" dirty="0" smtClean="0"/>
              <a:t>7.500</a:t>
            </a:r>
            <a:r>
              <a:rPr lang="cs-CZ" sz="1600" dirty="0"/>
              <a:t>.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Kontrolovány </a:t>
            </a:r>
            <a:r>
              <a:rPr lang="cs-CZ" sz="1600" dirty="0"/>
              <a:t>byly zejména </a:t>
            </a:r>
            <a:r>
              <a:rPr lang="cs-CZ" sz="1600" b="1" dirty="0"/>
              <a:t>chovy </a:t>
            </a:r>
            <a:r>
              <a:rPr lang="cs-CZ" sz="1600" b="1" dirty="0" smtClean="0"/>
              <a:t>zájmových </a:t>
            </a:r>
            <a:r>
              <a:rPr lang="cs-CZ" sz="1600" b="1" dirty="0"/>
              <a:t>zvířat </a:t>
            </a:r>
            <a:r>
              <a:rPr lang="cs-CZ" sz="1600" b="1" dirty="0" smtClean="0"/>
              <a:t>– 2.368 kontrol </a:t>
            </a:r>
            <a:r>
              <a:rPr lang="cs-CZ" sz="1600" dirty="0"/>
              <a:t>a </a:t>
            </a:r>
            <a:r>
              <a:rPr lang="cs-CZ" sz="1600" b="1" dirty="0"/>
              <a:t>chovy hospodářských </a:t>
            </a:r>
            <a:r>
              <a:rPr lang="cs-CZ" sz="1600" b="1" dirty="0" smtClean="0"/>
              <a:t>zvířat –</a:t>
            </a:r>
            <a:r>
              <a:rPr lang="cs-CZ" sz="1600" b="1" dirty="0" smtClean="0"/>
              <a:t>2.290 </a:t>
            </a:r>
            <a:r>
              <a:rPr lang="cs-CZ" sz="1600" b="1" dirty="0" smtClean="0"/>
              <a:t>kontrol.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Procento </a:t>
            </a:r>
            <a:r>
              <a:rPr lang="cs-CZ" sz="1600" b="1" dirty="0"/>
              <a:t>zjištěných závad se mírně snížilo </a:t>
            </a:r>
            <a:r>
              <a:rPr lang="cs-CZ" sz="1600" dirty="0"/>
              <a:t>na 13,7 % </a:t>
            </a:r>
            <a:r>
              <a:rPr lang="cs-CZ" sz="1600" dirty="0" smtClean="0"/>
              <a:t>u hospodářských </a:t>
            </a:r>
            <a:r>
              <a:rPr lang="cs-CZ" sz="1600" dirty="0"/>
              <a:t>zvířat. V zájmových chovech </a:t>
            </a:r>
            <a:r>
              <a:rPr lang="cs-CZ" sz="1600" dirty="0" smtClean="0"/>
              <a:t>klesl </a:t>
            </a:r>
            <a:r>
              <a:rPr lang="cs-CZ" sz="1600" dirty="0"/>
              <a:t>z předloňských </a:t>
            </a:r>
            <a:r>
              <a:rPr lang="cs-CZ" sz="1600" dirty="0" smtClean="0"/>
              <a:t>24 na </a:t>
            </a:r>
            <a:r>
              <a:rPr lang="cs-CZ" sz="1600" dirty="0"/>
              <a:t>22 %.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Pokuty v oblasti zdraví zvířat a </a:t>
            </a:r>
            <a:r>
              <a:rPr lang="cs-CZ" sz="1600" b="1" dirty="0" err="1" smtClean="0"/>
              <a:t>welfare</a:t>
            </a:r>
            <a:r>
              <a:rPr lang="cs-CZ" sz="1600" b="1" dirty="0" smtClean="0"/>
              <a:t> meziročně vzrostly o třetinu na 3,1 mil. Kč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2. Loňský rok v oblasti </a:t>
            </a:r>
            <a:r>
              <a:rPr lang="cs-CZ" sz="2400" dirty="0" err="1" smtClean="0"/>
              <a:t>welfare</a:t>
            </a:r>
            <a:r>
              <a:rPr lang="cs-CZ" sz="2400" dirty="0" smtClean="0"/>
              <a:t> zvířat 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916832"/>
            <a:ext cx="3164098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23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1556792"/>
            <a:ext cx="3722586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Nejčastějšími </a:t>
            </a:r>
            <a:r>
              <a:rPr lang="cs-CZ" sz="1600" b="1" dirty="0"/>
              <a:t>nedostatky</a:t>
            </a:r>
            <a:r>
              <a:rPr lang="cs-CZ" sz="1600" dirty="0"/>
              <a:t> </a:t>
            </a:r>
            <a:r>
              <a:rPr lang="cs-CZ" sz="1600" dirty="0" smtClean="0"/>
              <a:t>v loňském roce byly </a:t>
            </a:r>
            <a:r>
              <a:rPr lang="cs-CZ" sz="1600" b="1" dirty="0"/>
              <a:t>nevhodné podmínky chovu, omezování výživy a napájení, nezabezpečení zvířete proti úniku, opuštění zvířete a nevhodné způsoby uvazování. </a:t>
            </a: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SVS </a:t>
            </a:r>
            <a:r>
              <a:rPr lang="cs-CZ" sz="1600" b="1" dirty="0"/>
              <a:t>na základě zjištění při kontrole podala celkem 403 podnětů obcím s rozšířenou působností.</a:t>
            </a:r>
            <a:r>
              <a:rPr lang="cs-CZ" sz="1600" dirty="0"/>
              <a:t>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Loni </a:t>
            </a:r>
            <a:r>
              <a:rPr lang="cs-CZ" sz="1600" dirty="0"/>
              <a:t>pokračoval </a:t>
            </a:r>
            <a:r>
              <a:rPr lang="cs-CZ" sz="1600" dirty="0" smtClean="0"/>
              <a:t>trend – </a:t>
            </a:r>
            <a:r>
              <a:rPr lang="cs-CZ" sz="1600" b="1" dirty="0" smtClean="0"/>
              <a:t>stále </a:t>
            </a:r>
            <a:r>
              <a:rPr lang="cs-CZ" sz="1600" b="1" dirty="0"/>
              <a:t>přibývá podíl kontrol provedených na základě obdrženého podnětu.</a:t>
            </a:r>
            <a:r>
              <a:rPr lang="cs-CZ" sz="1600" dirty="0"/>
              <a:t> Loni jich bylo </a:t>
            </a:r>
            <a:r>
              <a:rPr lang="cs-CZ" sz="1600" b="1" dirty="0" smtClean="0"/>
              <a:t>2.624</a:t>
            </a:r>
            <a:r>
              <a:rPr lang="cs-CZ" sz="16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2. Loňský rok v oblasti </a:t>
            </a:r>
            <a:r>
              <a:rPr lang="cs-CZ" sz="2400" dirty="0" err="1" smtClean="0"/>
              <a:t>welfare</a:t>
            </a:r>
            <a:r>
              <a:rPr lang="cs-CZ" sz="2400" dirty="0" smtClean="0"/>
              <a:t> zvířat 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245"/>
            <a:ext cx="4355976" cy="30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03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5-08-10 JS.potx" id="{621D140D-8944-43B0-8D09-9E496DB3F010}" vid="{6E36847F-8F20-4D97-B7E3-6A0BFB71FA8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Sablona_prezentace_SVS_CZ_2015-08-10</Template>
  <TotalTime>929</TotalTime>
  <Words>720</Words>
  <Application>Microsoft Office PowerPoint</Application>
  <PresentationFormat>Předvádění na obrazovce (4:3)</PresentationFormat>
  <Paragraphs>125</Paragraphs>
  <Slides>18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SVS_sablona_PPT</vt:lpstr>
      <vt:lpstr>Tisková konference k výsledkům dozorové činnosti Státní veterinární správy  v roce 2017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prezentace  na dva řádky pod sebou</dc:title>
  <dc:creator>Blanka Vonková</dc:creator>
  <cp:lastModifiedBy>Petr Majer</cp:lastModifiedBy>
  <cp:revision>79</cp:revision>
  <cp:lastPrinted>2017-10-31T08:06:43Z</cp:lastPrinted>
  <dcterms:created xsi:type="dcterms:W3CDTF">2017-10-23T09:31:24Z</dcterms:created>
  <dcterms:modified xsi:type="dcterms:W3CDTF">2018-01-25T10:58:51Z</dcterms:modified>
</cp:coreProperties>
</file>