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5" r:id="rId3"/>
    <p:sldId id="305" r:id="rId4"/>
    <p:sldId id="315" r:id="rId5"/>
    <p:sldId id="316" r:id="rId6"/>
    <p:sldId id="311" r:id="rId7"/>
    <p:sldId id="290" r:id="rId8"/>
    <p:sldId id="309" r:id="rId9"/>
    <p:sldId id="294" r:id="rId10"/>
    <p:sldId id="307" r:id="rId11"/>
    <p:sldId id="317" r:id="rId12"/>
    <p:sldId id="301" r:id="rId13"/>
    <p:sldId id="312" r:id="rId14"/>
    <p:sldId id="314" r:id="rId15"/>
    <p:sldId id="303" r:id="rId16"/>
    <p:sldId id="271" r:id="rId17"/>
  </p:sldIdLst>
  <p:sldSz cx="9144000" cy="6858000" type="screen4x3"/>
  <p:notesSz cx="9236075" cy="7010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94660"/>
  </p:normalViewPr>
  <p:slideViewPr>
    <p:cSldViewPr>
      <p:cViewPr varScale="1">
        <p:scale>
          <a:sx n="105" d="100"/>
          <a:sy n="105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30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30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658665"/>
            <a:ext cx="400230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231640" y="6658665"/>
            <a:ext cx="400230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28.01.2021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658663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231640" y="6658663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solidFill>
                  <a:schemeClr val="tx1"/>
                </a:solidFill>
              </a:rPr>
              <a:t>Možnost pro UŘ vybrat si z každé oblasti jedno důležité téma např. domácí porážka, 5 fen)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/>
              <a:t>Tisková konference</a:t>
            </a:r>
            <a:br>
              <a:rPr lang="cs-CZ" dirty="0"/>
            </a:br>
            <a:r>
              <a:rPr lang="cs-CZ" dirty="0"/>
              <a:t>Výsledky dozorové činnosti Státní veterinární správy </a:t>
            </a:r>
            <a:br>
              <a:rPr lang="cs-CZ" dirty="0"/>
            </a:br>
            <a:r>
              <a:rPr lang="cs-CZ" dirty="0"/>
              <a:t>v roce 2020</a:t>
            </a:r>
            <a:br>
              <a:rPr lang="cs-CZ" dirty="0"/>
            </a:br>
            <a:br>
              <a:rPr lang="cs-CZ" dirty="0"/>
            </a:br>
            <a:br>
              <a:rPr lang="cs-CZ" sz="4800" dirty="0"/>
            </a:br>
            <a:r>
              <a:rPr lang="cs-CZ" dirty="0"/>
              <a:t> </a:t>
            </a:r>
            <a:br>
              <a:rPr lang="cs-CZ" b="0" dirty="0"/>
            </a:b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64" y="1412776"/>
            <a:ext cx="5328972" cy="5184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každoročně uskuteční v oblasti welfare tisíce kontrol,</a:t>
            </a:r>
            <a:r>
              <a:rPr lang="cs-CZ" sz="1600" b="1" dirty="0"/>
              <a:t> v loňském roce vice než 6800, </a:t>
            </a:r>
            <a:r>
              <a:rPr lang="cs-CZ" sz="1600" dirty="0"/>
              <a:t>(r. 2019 – 7500)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Procento zjištěných závad mírně meziročně kleslo. </a:t>
            </a:r>
            <a:r>
              <a:rPr lang="cs-CZ" sz="1600" b="1" dirty="0"/>
              <a:t>U hosp</a:t>
            </a:r>
            <a:r>
              <a:rPr lang="cs-CZ" sz="1600" dirty="0"/>
              <a:t>odářs</a:t>
            </a:r>
            <a:r>
              <a:rPr lang="cs-CZ" sz="1600" b="1" dirty="0"/>
              <a:t>kých zvířat z 22 % na 19 %, u zájmových zvířat z 32 % na 30 %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Stále více podnětů na možné týrání zvířat </a:t>
            </a:r>
            <a:r>
              <a:rPr lang="cs-CZ" sz="1600" b="1" dirty="0"/>
              <a:t>kontrol je na základě podnětu, v roce 2020 se jednalo o 44 % z celkového počtu kontrol (2019 - 42 %)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Obcím s rozšířenou působností předáno 570 podnětů </a:t>
            </a:r>
            <a:r>
              <a:rPr lang="cs-CZ" sz="1600" dirty="0"/>
              <a:t>s porušením předpisů v oblasti ochrany zvířat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Podněty zahrnuji </a:t>
            </a:r>
            <a:r>
              <a:rPr lang="cs-CZ" sz="1600" b="1" dirty="0"/>
              <a:t>návrhy na zvláštní opatření</a:t>
            </a:r>
            <a:r>
              <a:rPr lang="cs-CZ" sz="1600" dirty="0"/>
              <a:t>, </a:t>
            </a:r>
            <a:r>
              <a:rPr lang="cs-CZ" sz="1600" b="1" dirty="0"/>
              <a:t>umístění týraného zvířete do náhradní péče - 77 podnětů</a:t>
            </a:r>
            <a:r>
              <a:rPr lang="cs-CZ" sz="1600" dirty="0"/>
              <a:t>, </a:t>
            </a:r>
            <a:r>
              <a:rPr lang="cs-CZ" sz="1600" b="1" dirty="0"/>
              <a:t>opatření ke snížení počtu zvířat - 10 případů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 13 nejzávažnějších případech SVS předala podnět Policii ČR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Free fotobanka : kotě, savec, fauna, kníry, obratlovců, Mieze, kočka  domácí, makrela, tygr kočka, mourovatá kočka, Evropská krátkosrstá, divoká  kočka, malé až středně velké kočky, kočka jako savci, domácí krátké vlasy  kočka,">
            <a:extLst>
              <a:ext uri="{FF2B5EF4-FFF2-40B4-BE49-F238E27FC236}">
                <a16:creationId xmlns:a16="http://schemas.microsoft.com/office/drawing/2014/main" id="{DEA2DC8F-689C-4501-B0AC-738E184A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38" y="2708920"/>
            <a:ext cx="32462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904" y="1916832"/>
            <a:ext cx="5184576" cy="46805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oblasti </a:t>
            </a:r>
            <a:r>
              <a:rPr lang="cs-CZ" sz="1600" b="1" dirty="0" err="1"/>
              <a:t>welfare</a:t>
            </a:r>
            <a:r>
              <a:rPr lang="cs-CZ" sz="1600" b="1" dirty="0"/>
              <a:t> psů bylo </a:t>
            </a:r>
            <a:r>
              <a:rPr lang="cs-CZ" sz="1600" dirty="0"/>
              <a:t>v roce 2020 </a:t>
            </a:r>
            <a:r>
              <a:rPr lang="cs-CZ" sz="1600" b="1" dirty="0"/>
              <a:t>provedeno 1946 kontrol</a:t>
            </a:r>
            <a:r>
              <a:rPr lang="cs-CZ" sz="1600" dirty="0"/>
              <a:t>, z toho bylo při </a:t>
            </a:r>
            <a:r>
              <a:rPr lang="cs-CZ" sz="1600" b="1" dirty="0"/>
              <a:t>606 kontrolních akcích zjištěno porušení </a:t>
            </a:r>
            <a:r>
              <a:rPr lang="cs-CZ" sz="1600" dirty="0"/>
              <a:t>(31 %)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Chybějící označení psa čipem</a:t>
            </a:r>
            <a:r>
              <a:rPr lang="cs-CZ" sz="1600" dirty="0"/>
              <a:t> zjištěno </a:t>
            </a:r>
            <a:r>
              <a:rPr lang="cs-CZ" sz="1600" b="1" dirty="0"/>
              <a:t>celkem při 247 kontrolách, </a:t>
            </a:r>
            <a:r>
              <a:rPr lang="cs-CZ" sz="1600" dirty="0"/>
              <a:t>počet psů – 404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Porušení </a:t>
            </a:r>
            <a:r>
              <a:rPr lang="cs-CZ" sz="1600" dirty="0"/>
              <a:t>povinnosti</a:t>
            </a:r>
            <a:r>
              <a:rPr lang="cs-CZ" sz="1600" b="1" dirty="0"/>
              <a:t> očkovat psa proti vzteklině při 294 kontrolách, </a:t>
            </a:r>
            <a:r>
              <a:rPr lang="cs-CZ" sz="1600" dirty="0"/>
              <a:t>počet psů – 528 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Porušení hlášení 3 a více fen</a:t>
            </a:r>
            <a:r>
              <a:rPr lang="cs-CZ" sz="1600" dirty="0"/>
              <a:t> zjištěno </a:t>
            </a:r>
            <a:r>
              <a:rPr lang="cs-CZ" sz="1600" b="1" dirty="0"/>
              <a:t>při 47 kontrolách, </a:t>
            </a:r>
            <a:r>
              <a:rPr lang="cs-CZ" sz="1600" dirty="0"/>
              <a:t>počet psů – 171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 databázi ztracených a nalezených psů prošlo přes 600 psů </a:t>
            </a:r>
            <a:r>
              <a:rPr lang="cs-CZ" sz="1600" dirty="0"/>
              <a:t>(nalezených 376, ztracených 225), nevíce databázi používají útulky a městská policie (Plzeň, Ostrava)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04431E-1D02-496D-99D4-4695AC814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6212"/>
            <a:ext cx="3214745" cy="45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513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5"/>
            <a:ext cx="4464496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Pandemie omezila i letový provoz, </a:t>
            </a:r>
            <a:r>
              <a:rPr lang="cs-CZ" sz="1600" b="1" dirty="0"/>
              <a:t>došlo k poklesu počtu zásilek odbavených na Pohraniční veterinární stanici</a:t>
            </a:r>
            <a:r>
              <a:rPr lang="cs-CZ" sz="1600" dirty="0"/>
              <a:t> na pražském Letišti Václava Havla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loňském roce přišlo 700 zásilek </a:t>
            </a:r>
            <a:r>
              <a:rPr lang="cs-CZ" sz="1600" dirty="0"/>
              <a:t>(zatímco v roce 2019 jich bylo přes 900)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Zamítnuto a nevpuštěno do země bylo 8 zásilek, </a:t>
            </a:r>
            <a:r>
              <a:rPr lang="cs-CZ" sz="1600" dirty="0"/>
              <a:t>v roce 2019 – 32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Nejčastěji dovážené komodity v roce 2019</a:t>
            </a:r>
            <a:r>
              <a:rPr lang="cs-CZ" sz="1600" dirty="0"/>
              <a:t>: akvarijní ryby a terarijní zvířata, zvířata v zájmovém chovu, produkty zpracované k lidské spotřebě a produkty rybolovu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5. Kontrola dovozu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2" descr="https://service.superzoo.cz/db/wysiwyg/Image/skolaSuperzoo/clanky/nejoblibenejsi-druhy-terarijnich-zvirat-uzovka.jpg">
            <a:extLst>
              <a:ext uri="{FF2B5EF4-FFF2-40B4-BE49-F238E27FC236}">
                <a16:creationId xmlns:a16="http://schemas.microsoft.com/office/drawing/2014/main" id="{B71D4808-A780-4177-AA91-82DDDBFD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93" y="270892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628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628800"/>
            <a:ext cx="4392488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Veterinární dozor je důležitý i při odbavování zásilek živých zvířat a živočišných produktů při 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 loňský rok veterinární inspektoři potvrdili </a:t>
            </a:r>
            <a:r>
              <a:rPr lang="cs-CZ" sz="1600" b="1" dirty="0"/>
              <a:t>po veterinární kontrole více než 11 000 zásilek živých zvířat a živočišných produktů do třetích zemí, což je navýšení o více než 9 %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Růst vývozu živočišných produktů o 1072 zásilek, mírný pokles vývozu živých zvířat o 123 zásilek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loňském roce </a:t>
            </a:r>
            <a:r>
              <a:rPr lang="cs-CZ" sz="1600" b="1" dirty="0"/>
              <a:t>nově vyjednala SVS 37 vývozních osvědčení do třetích zemí</a:t>
            </a:r>
            <a:r>
              <a:rPr lang="cs-CZ" sz="1600" dirty="0"/>
              <a:t>, to je srovnatelné s rokem 2019 </a:t>
            </a:r>
            <a:endParaRPr lang="cs-CZ" sz="1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5. Vývoz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Kterak kráva kvalitu karnevalu koncentrovala – Alíkoviny – Alík.cz">
            <a:extLst>
              <a:ext uri="{FF2B5EF4-FFF2-40B4-BE49-F238E27FC236}">
                <a16:creationId xmlns:a16="http://schemas.microsoft.com/office/drawing/2014/main" id="{F1BF956F-CA17-4067-A3F8-F2FBAA9F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6" y="2787770"/>
            <a:ext cx="3943218" cy="26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556792"/>
            <a:ext cx="5616623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Od poloviny ledna 2020 nabyla účinnosti rozsáhlá novela veterinárního zákona, přinesla řadu významných změn pro chovatele i dozorové orgány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Mezi hospodářská zvířata zařadila rovněž hmyz </a:t>
            </a:r>
            <a:r>
              <a:rPr lang="cs-CZ" sz="1600" dirty="0"/>
              <a:t>určený k lidské spotřebě nebo k výrobě zpracované živočišné bílkoviny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Zpřísnila pravidla pro přemísťování šelem a primátů </a:t>
            </a:r>
            <a:r>
              <a:rPr lang="cs-CZ" sz="1600" dirty="0"/>
              <a:t>– na území ČR pouze s veterinárním osvědčením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Umožnila zrušit provozovateli útulku registraci v případě závažného nebo opětovného porušování povinností 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Upřesnila právní úpravu mimořádných veterinárních op</a:t>
            </a:r>
            <a:r>
              <a:rPr lang="cs-CZ" sz="1600" dirty="0"/>
              <a:t>atření na základě zkušeností s tlumením nákazy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doplnila právní úpravu centrální evidence psů s účinností k 1. lednu 2022</a:t>
            </a:r>
            <a:r>
              <a:rPr lang="cs-CZ" sz="1600" dirty="0"/>
              <a:t> a stanovila povinnosti chovatelů psů a soukromých veterinárních lékařů</a:t>
            </a:r>
            <a:endParaRPr lang="cs-CZ" sz="16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6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Legislativa – novela veterinárního zákona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Paragraf – Wikipédia">
            <a:extLst>
              <a:ext uri="{FF2B5EF4-FFF2-40B4-BE49-F238E27FC236}">
                <a16:creationId xmlns:a16="http://schemas.microsoft.com/office/drawing/2014/main" id="{4AA9DBB7-F89F-418D-877A-76B8FCF97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16832"/>
            <a:ext cx="2448272" cy="36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2307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Novela veterinárního zákona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Nabytí účinnosti novely zákon na ochranu zvířat proti týrání – od 1. února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Zachování příznivých nákazových statusů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Zabránění opětovnému zavlečení AMP do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Důležitým úkolem bude </a:t>
            </a:r>
            <a:r>
              <a:rPr lang="cs-CZ" sz="1600" b="1" dirty="0"/>
              <a:t>příprava systému centrální evidence psů</a:t>
            </a:r>
            <a:r>
              <a:rPr lang="cs-CZ" sz="1600" dirty="0"/>
              <a:t>, která by měl být spuštěn od roku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Dlouhodobým cílem SVS zůstává </a:t>
            </a:r>
            <a:r>
              <a:rPr lang="cs-CZ" sz="1600" b="1" dirty="0"/>
              <a:t>zabezpečení zdravotní nezávadnosti potravin živočišného původu, ochrana spotřebitelů před klamáním a dozor nad dobrými životními podmínkami 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Priority pro letošní rok</a:t>
            </a:r>
          </a:p>
          <a:p>
            <a:endParaRPr lang="cs-CZ" sz="2400" dirty="0"/>
          </a:p>
          <a:p>
            <a:r>
              <a:rPr lang="cs-CZ" sz="2400" dirty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242717"/>
            <a:ext cx="2909106" cy="1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</a:p>
          <a:p>
            <a:pPr algn="ctr"/>
            <a:r>
              <a:rPr lang="cs-CZ" sz="4800" dirty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Zbyněk Semerád, </a:t>
            </a:r>
            <a:r>
              <a:rPr lang="cs-CZ" sz="1800" dirty="0">
                <a:latin typeface="Arial" charset="0"/>
                <a:cs typeface="Arial" charset="0"/>
              </a:rPr>
              <a:t>ústřední ředitel SVS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Petr Šatrán, </a:t>
            </a:r>
            <a:r>
              <a:rPr lang="cs-CZ" sz="1800" dirty="0">
                <a:latin typeface="Arial" charset="0"/>
                <a:cs typeface="Arial" charset="0"/>
              </a:rPr>
              <a:t>ředitel sekce veterinární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Jan Váňa, </a:t>
            </a:r>
            <a:r>
              <a:rPr lang="cs-CZ" sz="1800" dirty="0">
                <a:latin typeface="Arial" charset="0"/>
                <a:cs typeface="Arial" charset="0"/>
              </a:rPr>
              <a:t>ředitel odboru veterinární hygieny a ochrany veřejného zdraví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3888432" cy="4896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Činnost SVS </a:t>
            </a:r>
            <a:r>
              <a:rPr lang="cs-CZ" sz="1600" dirty="0"/>
              <a:t>výrazně v loňském roce </a:t>
            </a:r>
            <a:r>
              <a:rPr lang="cs-CZ" sz="1600" b="1" dirty="0"/>
              <a:t>ovlivnila celosvětová pandemie COVID-19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Přesto se </a:t>
            </a:r>
            <a:r>
              <a:rPr lang="cs-CZ" sz="1600" b="1" dirty="0"/>
              <a:t>podařilo udržet rozsah a úroveň dozoru </a:t>
            </a:r>
            <a:r>
              <a:rPr lang="cs-CZ" sz="1600" dirty="0"/>
              <a:t>na úrovni předchozích let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Loňský rok byl z hlediska nákaz klidný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Veterinární dozor se začátkem roku </a:t>
            </a:r>
            <a:r>
              <a:rPr lang="cs-CZ" sz="1600" b="1" dirty="0"/>
              <a:t>vypořádal s dvěma ohnisky ptačí chřipky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loni vybrala na pokutách téměř  33 milionů korun</a:t>
            </a:r>
            <a:r>
              <a:rPr lang="cs-CZ" sz="1600" dirty="0"/>
              <a:t>, což je srovnatelné s rokem 2019</a:t>
            </a:r>
            <a:endParaRPr lang="cs-CZ" sz="1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A858BC-B5C9-4FA0-A430-805DA0DE2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40868"/>
            <a:ext cx="422206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484784"/>
            <a:ext cx="4222062" cy="4896545"/>
          </a:xfrm>
        </p:spPr>
        <p:txBody>
          <a:bodyPr/>
          <a:lstStyle/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Do izolace se postupně dostalo cca 120 zaměstnanců SVS</a:t>
            </a:r>
            <a:r>
              <a:rPr lang="cs-CZ" sz="1600" dirty="0"/>
              <a:t>, což představuje desetinu všech pracovníků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180 dalších pracovníků </a:t>
            </a:r>
            <a:r>
              <a:rPr lang="cs-CZ" sz="1600" dirty="0"/>
              <a:t>se po rizikovém kontaktu s nakaženým dostalo v průběhu roku </a:t>
            </a:r>
            <a:r>
              <a:rPr lang="cs-CZ" sz="1600" b="1" dirty="0"/>
              <a:t>do karantény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se v maximálně snažila </a:t>
            </a:r>
            <a:r>
              <a:rPr lang="cs-CZ" sz="1600" b="1" dirty="0"/>
              <a:t>snížit riziko šíření nákazy mezi pracovníky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Během podzimní druhé vlny nákazy </a:t>
            </a:r>
            <a:r>
              <a:rPr lang="cs-CZ" sz="1600" b="1" dirty="0"/>
              <a:t>třetina pracovníků využívala možnosti pracovat z domova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Kvůli typu práce (např. jatka, potravinářské provozy) </a:t>
            </a:r>
            <a:r>
              <a:rPr lang="cs-CZ" sz="1600" b="1" dirty="0"/>
              <a:t>– dvě třetiny zaměstnanců této možnosti využívat nemohly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sz="2400" dirty="0"/>
              <a:t>Zhodnocení loňského roku</a:t>
            </a:r>
          </a:p>
          <a:p>
            <a:r>
              <a:rPr lang="cs-CZ" sz="2400" dirty="0"/>
              <a:t>     </a:t>
            </a:r>
            <a:r>
              <a:rPr lang="cs-CZ" sz="2000" i="1" dirty="0"/>
              <a:t>Dopady pandemie</a:t>
            </a:r>
          </a:p>
        </p:txBody>
      </p:sp>
      <p:pic>
        <p:nvPicPr>
          <p:cNvPr id="6" name="Picture 2" descr="Onemocnění COVID-19 – Státní veterinární správa">
            <a:extLst>
              <a:ext uri="{FF2B5EF4-FFF2-40B4-BE49-F238E27FC236}">
                <a16:creationId xmlns:a16="http://schemas.microsoft.com/office/drawing/2014/main" id="{7C6644D1-2634-47FA-88F2-F3AA09856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" y="2420888"/>
            <a:ext cx="42628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2409" y="1556792"/>
            <a:ext cx="4414391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Jedním z klíčových úkolů SVS je </a:t>
            </a:r>
            <a:r>
              <a:rPr lang="cs-CZ" sz="1600" b="1" dirty="0"/>
              <a:t>zajištění veterinárního dozoru na jatkách </a:t>
            </a:r>
            <a:r>
              <a:rPr lang="cs-CZ" sz="1600" dirty="0"/>
              <a:t>a</a:t>
            </a:r>
            <a:r>
              <a:rPr lang="cs-CZ" sz="1600" b="1" dirty="0"/>
              <a:t> </a:t>
            </a:r>
            <a:r>
              <a:rPr lang="cs-CZ" sz="1600" dirty="0"/>
              <a:t>tím i zdravotní nezávadnosti masa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Bezmála 500 veterinárních inspektorů a techniků </a:t>
            </a:r>
            <a:r>
              <a:rPr lang="cs-CZ" sz="1600" dirty="0"/>
              <a:t>dozorovalo </a:t>
            </a:r>
            <a:r>
              <a:rPr lang="cs-CZ" sz="1600" b="1" dirty="0"/>
              <a:t>na 300 českých </a:t>
            </a:r>
            <a:r>
              <a:rPr lang="cs-CZ" sz="1600" dirty="0"/>
              <a:t>jatkách a zvěřinových závodech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Vůči roku 2019 </a:t>
            </a:r>
            <a:r>
              <a:rPr lang="cs-CZ" sz="1600" b="1" dirty="0"/>
              <a:t>byly celkové loňské porážky na jatkách na srovnatelné úrovni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m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272409" cy="28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646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718" y="1556792"/>
            <a:ext cx="4303845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Celkový </a:t>
            </a:r>
            <a:r>
              <a:rPr lang="cs-CZ" sz="1600" b="1" dirty="0"/>
              <a:t>počet kontrol v oblasti veterinární hygieny loni klesl</a:t>
            </a:r>
            <a:r>
              <a:rPr lang="cs-CZ" sz="1600" dirty="0"/>
              <a:t> </a:t>
            </a:r>
            <a:r>
              <a:rPr lang="cs-CZ" sz="1600" b="1" dirty="0"/>
              <a:t>na </a:t>
            </a:r>
            <a:r>
              <a:rPr lang="cs-CZ" sz="1600" dirty="0"/>
              <a:t>přibližně</a:t>
            </a:r>
            <a:r>
              <a:rPr lang="cs-CZ" sz="1600" b="1" dirty="0"/>
              <a:t> 41 000 </a:t>
            </a:r>
            <a:r>
              <a:rPr lang="cs-CZ" sz="1600" dirty="0"/>
              <a:t>(2019 – 48 000), nicméně všechny plánované úkony nezbytné pro udržení volného obchodu se zeměmi EU byly v plném rozsahu splněny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Naopak </a:t>
            </a:r>
            <a:r>
              <a:rPr lang="cs-CZ" sz="1600" b="1" dirty="0"/>
              <a:t>rostl počet kontrol zásilek vyvážených do třetích zemí</a:t>
            </a:r>
            <a:r>
              <a:rPr lang="cs-CZ" sz="1600" dirty="0"/>
              <a:t>, </a:t>
            </a:r>
            <a:r>
              <a:rPr lang="cs-CZ" sz="1600" b="1" dirty="0"/>
              <a:t>kontrol za účelem a schválení registrace nových provozů </a:t>
            </a:r>
            <a:r>
              <a:rPr lang="cs-CZ" sz="1600" dirty="0"/>
              <a:t>a také </a:t>
            </a:r>
            <a:r>
              <a:rPr lang="cs-CZ" sz="1600" b="1" dirty="0"/>
              <a:t>kontrol potravin nesoucích značku kvality Klasa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Všech ostatních kontrol bylo kvůli nepříznivé epidemické situaci méně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Výsledek obrázku pro kuřecí maso">
            <a:extLst>
              <a:ext uri="{FF2B5EF4-FFF2-40B4-BE49-F238E27FC236}">
                <a16:creationId xmlns:a16="http://schemas.microsoft.com/office/drawing/2014/main" id="{4BA6D2B4-3259-4DC7-B330-90048A11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40" y="2708920"/>
            <a:ext cx="4303845" cy="22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092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1570342"/>
            <a:ext cx="4176464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Při plánování kontrol </a:t>
            </a:r>
            <a:r>
              <a:rPr lang="cs-CZ" sz="1600" dirty="0"/>
              <a:t>se SVS </a:t>
            </a:r>
            <a:r>
              <a:rPr lang="cs-CZ" sz="1600" b="1" dirty="0"/>
              <a:t>zaměřuje na opakovaně problematické subjekty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Spektrum závad zůstává podobné. Nejčastěji zjišťovány </a:t>
            </a:r>
            <a:r>
              <a:rPr lang="cs-CZ" sz="1600" b="1" dirty="0"/>
              <a:t>závady ve správné výrobní a hygienické praxi, označení výrobků, manipulaci s produkty, vedení dokumentace, sledovatelnosti a čištění a sanitaci</a:t>
            </a:r>
            <a:endParaRPr lang="cs-CZ" sz="16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ý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2170152"/>
            <a:ext cx="4381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799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5112568" cy="48245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800" dirty="0"/>
              <a:t>V loňském roce se na našem území vyskytla </a:t>
            </a:r>
            <a:r>
              <a:rPr lang="cs-CZ" sz="1800" b="1" dirty="0"/>
              <a:t>dvě ohniska ptačí chřipky, a to na Vysočině </a:t>
            </a:r>
            <a:r>
              <a:rPr lang="cs-CZ" sz="1800" dirty="0"/>
              <a:t>(</a:t>
            </a:r>
            <a:r>
              <a:rPr lang="cs-CZ" sz="1800" dirty="0" err="1"/>
              <a:t>drobnochov</a:t>
            </a:r>
            <a:r>
              <a:rPr lang="cs-CZ" sz="1800" dirty="0"/>
              <a:t>) </a:t>
            </a:r>
            <a:r>
              <a:rPr lang="cs-CZ" sz="1800" b="1" dirty="0"/>
              <a:t>a v Pardubickém kraji </a:t>
            </a:r>
            <a:r>
              <a:rPr lang="cs-CZ" sz="1800" dirty="0"/>
              <a:t>(velký komerční chov)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/>
              <a:t>Na Pardubicku se jednalo o chov brojlerů a krůt, </a:t>
            </a:r>
            <a:r>
              <a:rPr lang="cs-CZ" sz="1800" dirty="0"/>
              <a:t>celkově bylo ve spolupráci s HZS utraceno přes 140 tis. kusů drůbeže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/>
              <a:t>Loni nebyl  zaznamenán žádný případ Newcastleské choroby drůbeže ani AMP </a:t>
            </a:r>
            <a:r>
              <a:rPr lang="cs-CZ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/>
              <a:t>V říjnu EK schválila </a:t>
            </a:r>
            <a:r>
              <a:rPr lang="cs-CZ" sz="1800" b="1" dirty="0"/>
              <a:t>ČR jako zemi prostou infekční bovinní </a:t>
            </a:r>
            <a:r>
              <a:rPr lang="cs-CZ" sz="1800" b="1" dirty="0" err="1"/>
              <a:t>rinotracheitidy</a:t>
            </a:r>
            <a:r>
              <a:rPr lang="cs-CZ" sz="1800" dirty="0"/>
              <a:t> (IBR).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/>
              <a:t>Zařazení ČR mezi země IBR prosté </a:t>
            </a:r>
            <a:r>
              <a:rPr lang="cs-CZ" sz="1800" b="1" dirty="0"/>
              <a:t>přináší výhody pro české chovatele skotu při obchodování </a:t>
            </a:r>
            <a:r>
              <a:rPr lang="cs-CZ" sz="1800" dirty="0"/>
              <a:t>(skot, zárodečná embrya)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54" y="1700808"/>
            <a:ext cx="2971486" cy="40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1"/>
            <a:ext cx="7848872" cy="194421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Nákazová situace ve vztahu k AMP se v sousedních zemích (Polsko, Německo) zhoršila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Proto se v listopadu </a:t>
            </a:r>
            <a:r>
              <a:rPr lang="cs-CZ" sz="1600" b="1" dirty="0"/>
              <a:t>v části Ústeckého a Libereckého kraje vymezila oblast s intenzivním odlovem prasat divokých.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zóně jsou vyšetřována na AMP všechna ulovená i uhynulá prasata divoká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V období 16. 11. – 31. 12. 2020 </a:t>
            </a:r>
            <a:r>
              <a:rPr lang="cs-CZ" sz="1600" dirty="0"/>
              <a:t>zde bylo uloveno a </a:t>
            </a:r>
            <a:r>
              <a:rPr lang="cs-CZ" sz="1600" b="1" dirty="0"/>
              <a:t>vyšetřeno více než 500 prasat, všechna vyšetření byla AMP negativní.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" name="Picture 2" descr="Stádo agresivních divočáků napadlo ženu přímo před domem. Podlehla těžkým  zraněním - Echo24.cz">
            <a:extLst>
              <a:ext uri="{FF2B5EF4-FFF2-40B4-BE49-F238E27FC236}">
                <a16:creationId xmlns:a16="http://schemas.microsoft.com/office/drawing/2014/main" id="{5B68FF88-B0F7-404F-8A3E-51867632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93" y="4365104"/>
            <a:ext cx="4206413" cy="21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782" y="1628800"/>
            <a:ext cx="4137570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ČR v loňském roce udržela udělené nákazové statusy a v současnosti drží statusy země prosté: </a:t>
            </a:r>
            <a:r>
              <a:rPr lang="cs-CZ" sz="1600" dirty="0"/>
              <a:t>vztekliny, tuberkulózy skotu, brucelózy a </a:t>
            </a:r>
            <a:r>
              <a:rPr lang="cs-CZ" sz="1600" dirty="0" err="1"/>
              <a:t>leukózy</a:t>
            </a:r>
            <a:r>
              <a:rPr lang="cs-CZ" sz="1600" dirty="0"/>
              <a:t> skotu, brucelózy ovcí, </a:t>
            </a:r>
            <a:r>
              <a:rPr lang="cs-CZ" sz="1600" dirty="0" err="1"/>
              <a:t>Aujeszkyho</a:t>
            </a:r>
            <a:r>
              <a:rPr lang="cs-CZ" sz="1600" dirty="0"/>
              <a:t> choroby prasat, slintavky a kulhavky a afrického moru koní, moru malých přežvýkavců, klasického moru prasat a status země se zanedbatelným rizikem BSE.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Statusy napomáhají českým podnikatelům s otevíráním trhů ve třetích zemích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5122" name="Picture 2" descr="VÃ½sledek obrÃ¡zku pro The World Organisation for Animal Health (O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47206" cy="2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978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2259</TotalTime>
  <Words>1277</Words>
  <Application>Microsoft Office PowerPoint</Application>
  <PresentationFormat>Předvádění na obrazovce (4:3)</PresentationFormat>
  <Paragraphs>118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SVS_sablona_PPT</vt:lpstr>
      <vt:lpstr>Tisková konference Výsledky dozorové činnosti Státní veterinární správy  v roce 2020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Petr Vorlíček</cp:lastModifiedBy>
  <cp:revision>212</cp:revision>
  <cp:lastPrinted>2021-01-26T12:27:39Z</cp:lastPrinted>
  <dcterms:created xsi:type="dcterms:W3CDTF">2017-10-23T09:31:24Z</dcterms:created>
  <dcterms:modified xsi:type="dcterms:W3CDTF">2021-01-28T07:54:28Z</dcterms:modified>
</cp:coreProperties>
</file>