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75" r:id="rId3"/>
    <p:sldId id="305" r:id="rId4"/>
    <p:sldId id="290" r:id="rId5"/>
    <p:sldId id="309" r:id="rId6"/>
    <p:sldId id="318" r:id="rId7"/>
    <p:sldId id="307" r:id="rId8"/>
    <p:sldId id="317" r:id="rId9"/>
    <p:sldId id="315" r:id="rId10"/>
    <p:sldId id="316" r:id="rId11"/>
    <p:sldId id="311" r:id="rId12"/>
    <p:sldId id="319" r:id="rId13"/>
    <p:sldId id="312" r:id="rId14"/>
    <p:sldId id="301" r:id="rId15"/>
    <p:sldId id="303" r:id="rId16"/>
    <p:sldId id="271" r:id="rId17"/>
  </p:sldIdLst>
  <p:sldSz cx="9144000" cy="6858000" type="screen4x3"/>
  <p:notesSz cx="9236075" cy="70104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4" autoAdjust="0"/>
    <p:restoredTop sz="89942" autoAdjust="0"/>
  </p:normalViewPr>
  <p:slideViewPr>
    <p:cSldViewPr>
      <p:cViewPr varScale="1">
        <p:scale>
          <a:sx n="65" d="100"/>
          <a:sy n="65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30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30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6557-815F-4932-B005-2973607AB8DC}" type="datetimeFigureOut">
              <a:rPr lang="cs-CZ" smtClean="0"/>
              <a:t>01.02.2022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6658665"/>
            <a:ext cx="400230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231640" y="6658665"/>
            <a:ext cx="400230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2C3B0-F4B7-4BF5-9012-CF82CDE2B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5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01.02.2022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30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658663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231640" y="6658663"/>
            <a:ext cx="400230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18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256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69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Kompenzace chovatelům za škody vzniklé při likvidaci ohnisek vyplácené ministerstvem zemědělství činily130 mil Kč.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81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sz="1200" b="1" dirty="0"/>
              <a:t>ČR v loňském roce udržela udělené nákazové statusy a v současnosti drží statusy země prosté: </a:t>
            </a:r>
            <a:r>
              <a:rPr lang="cs-CZ" sz="1200" dirty="0"/>
              <a:t>vztekliny, tuberkulózy skotu, brucelózy a </a:t>
            </a:r>
            <a:r>
              <a:rPr lang="cs-CZ" sz="1200" dirty="0" err="1"/>
              <a:t>leukózy</a:t>
            </a:r>
            <a:r>
              <a:rPr lang="cs-CZ" sz="1200" dirty="0"/>
              <a:t> skotu, brucelózy ovcí, </a:t>
            </a:r>
            <a:r>
              <a:rPr lang="cs-CZ" sz="1200" dirty="0" err="1"/>
              <a:t>Aujeszkyho</a:t>
            </a:r>
            <a:r>
              <a:rPr lang="cs-CZ" sz="1200" dirty="0"/>
              <a:t> choroby prasat, slintavky a kulhavky a afrického moru koní, moru malých přežvýkavců, klasického moru prasat a status země se zanedbatelným rizikem BSE. </a:t>
            </a:r>
            <a:r>
              <a:rPr lang="cs-CZ" sz="1200" b="0" dirty="0"/>
              <a:t>Statusy napomáhají českým podnikatelům s otevíráním trhů ve třetích zemích.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73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455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Zbyněk na úvod po předání slova naváže na předchozí </a:t>
            </a:r>
            <a:r>
              <a:rPr lang="cs-CZ" dirty="0" err="1"/>
              <a:t>slide</a:t>
            </a:r>
            <a:r>
              <a:rPr lang="cs-CZ" dirty="0"/>
              <a:t> Honzy Váni a uvede, že v souvislosti s poklesem počtu kontrol v oblasti zdraví zvířat i veterinární hygieny klesl také objem pokut cca o třetinu z 32,9 mil Kč na 21,4 mil Kč.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5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spcBef>
                <a:spcPts val="600"/>
              </a:spcBef>
              <a:defRPr sz="2400"/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467544" y="2348880"/>
            <a:ext cx="8064896" cy="233412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dirty="0"/>
              <a:t>Tisková konference</a:t>
            </a:r>
            <a:br>
              <a:rPr lang="cs-CZ" dirty="0"/>
            </a:br>
            <a:r>
              <a:rPr lang="cs-CZ" dirty="0"/>
              <a:t>Výsledky dozorové činnosti Státní veterinární správy </a:t>
            </a:r>
            <a:br>
              <a:rPr lang="cs-CZ" dirty="0"/>
            </a:br>
            <a:r>
              <a:rPr lang="cs-CZ" dirty="0"/>
              <a:t>v roce 2021</a:t>
            </a:r>
            <a:br>
              <a:rPr lang="cs-CZ" dirty="0"/>
            </a:br>
            <a:br>
              <a:rPr lang="cs-CZ" dirty="0"/>
            </a:br>
            <a:br>
              <a:rPr lang="cs-CZ" sz="4800" dirty="0"/>
            </a:br>
            <a:r>
              <a:rPr lang="cs-CZ" dirty="0"/>
              <a:t> </a:t>
            </a:r>
            <a:br>
              <a:rPr lang="cs-CZ" b="0" dirty="0"/>
            </a:br>
            <a:endParaRPr lang="cs-C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4" y="1556792"/>
            <a:ext cx="4303845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Důvody nižšího počtu kontrol v roce 2021 zůstávají stejné jako v roce předchozím, tj. probíhající pandemie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Počet kontrol v oblasti potravin živočišného původu </a:t>
            </a:r>
            <a:r>
              <a:rPr lang="cs-CZ" sz="1600" dirty="0"/>
              <a:t>v loňském roce meziročně navzdory všem komplikacím </a:t>
            </a:r>
            <a:r>
              <a:rPr lang="cs-CZ" sz="1600" b="1" dirty="0"/>
              <a:t>klesl jen velmi mírně na 39 500 kontrol, meziročně </a:t>
            </a:r>
            <a:r>
              <a:rPr lang="cs-CZ" sz="1600" dirty="0"/>
              <a:t>zhruba o 4%; nicméně cca o 20 % méně než před pandemií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Počet kontrol v místech určení (sklady a logistická centra byl loni cca o 12 % nižší než v roce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Například v případě kontrol na cestě je </a:t>
            </a:r>
            <a:r>
              <a:rPr lang="cs-CZ" sz="1600" b="1" dirty="0"/>
              <a:t>SVS limitována dostupností orgánů oprávněných zastavovat vozidla, tj. celníků nebo policie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Potraviny – Státní veterinární správa">
            <a:extLst>
              <a:ext uri="{FF2B5EF4-FFF2-40B4-BE49-F238E27FC236}">
                <a16:creationId xmlns:a16="http://schemas.microsoft.com/office/drawing/2014/main" id="{10086E50-B559-4887-AA3C-2BFB5DB4E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27" y="1988840"/>
            <a:ext cx="437311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8092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4008" y="1570342"/>
            <a:ext cx="4176464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Při plánování kontrol </a:t>
            </a:r>
            <a:r>
              <a:rPr lang="cs-CZ" sz="1600" dirty="0"/>
              <a:t>se SVS </a:t>
            </a:r>
            <a:r>
              <a:rPr lang="cs-CZ" sz="1600" b="1" dirty="0"/>
              <a:t>zaměřuje na opakovaně problematické a na nové subjekty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Spektrum závad v oblasti hygieny potravin bylo v loňském roce velmi podobně jako v letech předchozích.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Nejčastěji byly zjišťovány přestupky ve </a:t>
            </a:r>
            <a:r>
              <a:rPr lang="cs-CZ" sz="1600" b="1" dirty="0"/>
              <a:t>správné výrobní a hygienické praxi </a:t>
            </a:r>
            <a:r>
              <a:rPr lang="cs-CZ" sz="1600" dirty="0"/>
              <a:t>(26 %), </a:t>
            </a:r>
            <a:r>
              <a:rPr lang="cs-CZ" sz="1600" b="1" dirty="0"/>
              <a:t>označování výrobků </a:t>
            </a:r>
            <a:r>
              <a:rPr lang="cs-CZ" sz="1600" dirty="0"/>
              <a:t>(17 %), </a:t>
            </a:r>
            <a:r>
              <a:rPr lang="cs-CZ" sz="1600" b="1" dirty="0"/>
              <a:t>manipulaci s produkty </a:t>
            </a:r>
            <a:r>
              <a:rPr lang="cs-CZ" sz="1600" dirty="0"/>
              <a:t>(10 %), </a:t>
            </a:r>
            <a:r>
              <a:rPr lang="cs-CZ" sz="1600" b="1" dirty="0"/>
              <a:t>vedení dokumentace</a:t>
            </a:r>
            <a:r>
              <a:rPr lang="cs-CZ" sz="1600" dirty="0"/>
              <a:t> (10 %), </a:t>
            </a:r>
            <a:r>
              <a:rPr lang="cs-CZ" sz="1600" b="1" dirty="0"/>
              <a:t>čištění a sanitaci </a:t>
            </a:r>
            <a:r>
              <a:rPr lang="cs-CZ" sz="1600" dirty="0"/>
              <a:t>(10 %) a </a:t>
            </a:r>
            <a:r>
              <a:rPr lang="cs-CZ" sz="1600" b="1" dirty="0"/>
              <a:t>sledovatelnosti</a:t>
            </a:r>
            <a:r>
              <a:rPr lang="cs-CZ" sz="1600" dirty="0"/>
              <a:t> (10 %)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Než přestanete konzumovat mléko - Agropress.cz">
            <a:extLst>
              <a:ext uri="{FF2B5EF4-FFF2-40B4-BE49-F238E27FC236}">
                <a16:creationId xmlns:a16="http://schemas.microsoft.com/office/drawing/2014/main" id="{1B77455C-1D83-4980-B4AD-D3A8494A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77" y="1780822"/>
            <a:ext cx="4259560" cy="42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6799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2409" y="1844824"/>
            <a:ext cx="4414391" cy="4680521"/>
          </a:xfrm>
        </p:spPr>
        <p:txBody>
          <a:bodyPr/>
          <a:lstStyle/>
          <a:p>
            <a:pPr marL="0" indent="0">
              <a:buNone/>
            </a:pPr>
            <a:r>
              <a:rPr lang="cs-CZ" sz="1600" b="1" dirty="0">
                <a:solidFill>
                  <a:srgbClr val="007EC7"/>
                </a:solidFill>
              </a:rPr>
              <a:t>Počty veterinárně vyšetřených poražených zvířat: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Skotu</a:t>
            </a:r>
            <a:r>
              <a:rPr lang="cs-CZ" sz="1600" dirty="0"/>
              <a:t> bylo na jatkách veterinárně vyšetřeno srovnatelně s rokem 2020 –  </a:t>
            </a:r>
            <a:r>
              <a:rPr lang="cs-CZ" sz="1600" b="1" dirty="0"/>
              <a:t>251 873 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Prasat</a:t>
            </a:r>
            <a:r>
              <a:rPr lang="cs-CZ" sz="1600" dirty="0"/>
              <a:t> bylo na jatkách veterinárně vyšetřeno srovnatelně s rokem 2020 – </a:t>
            </a:r>
            <a:r>
              <a:rPr lang="cs-CZ" sz="1600" b="1" dirty="0"/>
              <a:t>2 387 531 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Kuřat</a:t>
            </a:r>
            <a:r>
              <a:rPr lang="cs-CZ" sz="1600" dirty="0"/>
              <a:t> bylo na porážkách veterinárně vyšetřeno cca </a:t>
            </a:r>
            <a:r>
              <a:rPr lang="cs-CZ" sz="1600" b="1" dirty="0"/>
              <a:t>o 3 % více </a:t>
            </a:r>
            <a:r>
              <a:rPr lang="cs-CZ" sz="1600" dirty="0"/>
              <a:t>než v předchozím roce – </a:t>
            </a:r>
            <a:r>
              <a:rPr lang="cs-CZ" sz="1600" b="1" dirty="0"/>
              <a:t>124 792 420 ks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volných porážka fotografií | Piqsels">
            <a:extLst>
              <a:ext uri="{FF2B5EF4-FFF2-40B4-BE49-F238E27FC236}">
                <a16:creationId xmlns:a16="http://schemas.microsoft.com/office/drawing/2014/main" id="{81320AD0-FAC5-4841-B78E-47484279C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88840"/>
            <a:ext cx="2448272" cy="36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461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5936" y="1628800"/>
            <a:ext cx="4536504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Veterinární dozor je důležitý i při odbavování zásilek živých zvířat a živočišných produktů při vývozu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Za loňský rok veterinární inspektoři potvrdili </a:t>
            </a:r>
            <a:r>
              <a:rPr lang="cs-CZ" sz="1600" b="1" dirty="0"/>
              <a:t>po veterinární kontrole 13 400 zásilek živých zvířat a živočišných produktů do třetích zemí, což je meziroční navýšení více než o pětinu (v roce 2020 – 11 069 zásilek)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Nárůst souvisel </a:t>
            </a:r>
            <a:r>
              <a:rPr lang="cs-CZ" sz="1600" dirty="0"/>
              <a:t>zejména </a:t>
            </a:r>
            <a:r>
              <a:rPr lang="cs-CZ" sz="1600" b="1" dirty="0"/>
              <a:t>s novou povinností vydávat vývozní osvědčení na zásilky vyvážené do Velké Británie</a:t>
            </a:r>
            <a:r>
              <a:rPr lang="cs-CZ" sz="1600" dirty="0"/>
              <a:t>, která opustila 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loňském roce </a:t>
            </a:r>
            <a:r>
              <a:rPr lang="cs-CZ" sz="1600" b="1" dirty="0"/>
              <a:t>nově vyjednala SVS 25 vývozních osvědčení do třetích zemí</a:t>
            </a:r>
            <a:r>
              <a:rPr lang="cs-CZ" sz="1600" dirty="0"/>
              <a:t>, to je srovnatelné s rokem 2019 </a:t>
            </a:r>
            <a:endParaRPr lang="cs-CZ" sz="16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600" i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5. Vývoz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66" name="Picture 2" descr="File:Stachy, kráva.jpg - Wikimedia Commons">
            <a:extLst>
              <a:ext uri="{FF2B5EF4-FFF2-40B4-BE49-F238E27FC236}">
                <a16:creationId xmlns:a16="http://schemas.microsoft.com/office/drawing/2014/main" id="{B85936AF-3FA8-44FE-8873-D767A408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599606"/>
            <a:ext cx="3606390" cy="23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28158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3569" y="1454891"/>
            <a:ext cx="4464496" cy="48245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Loni </a:t>
            </a:r>
            <a:r>
              <a:rPr lang="cs-CZ" sz="1600" b="1" dirty="0"/>
              <a:t>došlo k růstu počtu zásilek odbavených Pohraniční veterinární stanicí</a:t>
            </a:r>
            <a:r>
              <a:rPr lang="cs-CZ" sz="1600" dirty="0"/>
              <a:t> na pražském Letišti Václava Havla – </a:t>
            </a:r>
            <a:r>
              <a:rPr lang="cs-CZ" sz="1600" b="1" dirty="0"/>
              <a:t>přišlo 779 zásilek, </a:t>
            </a:r>
            <a:r>
              <a:rPr lang="cs-CZ" sz="1600" dirty="0"/>
              <a:t>zatímco v roce 2020 jich bylo přes 700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Jde o srovnatelný počet s „</a:t>
            </a:r>
            <a:r>
              <a:rPr lang="cs-CZ" sz="1600" b="1" dirty="0" err="1"/>
              <a:t>předcovidovými</a:t>
            </a:r>
            <a:r>
              <a:rPr lang="cs-CZ" sz="1600" b="1" dirty="0"/>
              <a:t>“ lety;</a:t>
            </a:r>
            <a:r>
              <a:rPr lang="cs-CZ" sz="1600" dirty="0"/>
              <a:t> (na rozdíl od přepravy osob, přepravu zvířat a živočišných produktů pandemie výrazněji nezasáhla.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Zamítnuto a nevpuštěno do země bylo 67 zásilek, </a:t>
            </a:r>
            <a:r>
              <a:rPr lang="cs-CZ" sz="1600" dirty="0"/>
              <a:t>což představuje významný nárůst proti roku 2020 (8 zásilek). </a:t>
            </a:r>
            <a:r>
              <a:rPr lang="cs-CZ" sz="1600" b="1" dirty="0"/>
              <a:t>Nejvíce zamítnutých zásilek v roce 2021 představovaly zásilky z Vietnamu a Velké Británie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Nejčastěji dovážené komodity v roce 2019</a:t>
            </a:r>
            <a:r>
              <a:rPr lang="cs-CZ" sz="1600" dirty="0"/>
              <a:t>: chlazené ryby a doplňky stravy, akvarijní ryby, zájmová zvířata a zvířata určená pro zoo a také genetický materiál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6. Dovoz zvířat a živočišných produktů</a:t>
            </a:r>
          </a:p>
          <a:p>
            <a:r>
              <a:rPr lang="cs-CZ" sz="2400" dirty="0"/>
              <a:t>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2" name="Picture 2" descr="Více než 60 obrázků na téma Akvarijné Ryby a Ryba zdarma - Pixabay">
            <a:extLst>
              <a:ext uri="{FF2B5EF4-FFF2-40B4-BE49-F238E27FC236}">
                <a16:creationId xmlns:a16="http://schemas.microsoft.com/office/drawing/2014/main" id="{44BA3A6C-45D2-49F6-B986-260A5C5C0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2763390"/>
            <a:ext cx="4139952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2628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Zachování příznivých nákazových statusů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Snaha o zabránění opětovného zavlečení AMP do ČR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Zabezpečení úkolů vyplývajících pro ČR z předsednictví Rady EU v druhém pololetí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Dlouhodobým cílem SVS zůstává </a:t>
            </a:r>
            <a:r>
              <a:rPr lang="cs-CZ" sz="1600" b="1" dirty="0"/>
              <a:t>zabezpečení zdravotní nezávadnosti potravin živočišného původu, ochrana spotřebitelů před klamáním a dozor nad dobrými životními podmínkami zvířat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7. Priority pro letošní rok</a:t>
            </a:r>
          </a:p>
          <a:p>
            <a:endParaRPr lang="cs-CZ" sz="2400" dirty="0"/>
          </a:p>
          <a:p>
            <a:r>
              <a:rPr lang="cs-CZ" sz="2400" dirty="0"/>
              <a:t>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4463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44" y="4581128"/>
            <a:ext cx="3408312" cy="165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858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064896" cy="2652315"/>
          </a:xfrm>
        </p:spPr>
        <p:txBody>
          <a:bodyPr/>
          <a:lstStyle/>
          <a:p>
            <a:pPr algn="ctr"/>
            <a:r>
              <a:rPr lang="cs-CZ" sz="4800" dirty="0"/>
              <a:t>Děkujeme </a:t>
            </a:r>
          </a:p>
          <a:p>
            <a:pPr algn="ctr"/>
            <a:r>
              <a:rPr lang="cs-CZ" sz="4800" dirty="0"/>
              <a:t>za pozornost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Zbyněk Semerád, </a:t>
            </a:r>
            <a:r>
              <a:rPr lang="cs-CZ" sz="1800" dirty="0">
                <a:latin typeface="Arial" charset="0"/>
                <a:cs typeface="Arial" charset="0"/>
              </a:rPr>
              <a:t>ústřední ředitel SVS 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Jan Váňa, </a:t>
            </a:r>
            <a:r>
              <a:rPr lang="cs-CZ" sz="1800" dirty="0">
                <a:latin typeface="Arial" charset="0"/>
                <a:cs typeface="Arial" charset="0"/>
              </a:rPr>
              <a:t>ředitel odboru veterinární hygieny a ochrany veřejného zdraví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  <a:latin typeface="Arial" charset="0"/>
                <a:cs typeface="Arial" charset="0"/>
              </a:rPr>
              <a:t>Tomáš Jarosil, </a:t>
            </a:r>
            <a:r>
              <a:rPr lang="cs-CZ" sz="1800" dirty="0">
                <a:latin typeface="Arial" charset="0"/>
                <a:cs typeface="Arial" charset="0"/>
              </a:rPr>
              <a:t>ředitel odboru ochrany zdraví a pohody zvířat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5"/>
            <a:ext cx="4392488" cy="4896545"/>
          </a:xfrm>
        </p:spPr>
        <p:txBody>
          <a:bodyPr/>
          <a:lstStyle/>
          <a:p>
            <a:pPr marL="0" indent="0">
              <a:buNone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Činnost SVS </a:t>
            </a:r>
            <a:r>
              <a:rPr lang="cs-CZ" sz="1600" dirty="0"/>
              <a:t>výrazně již druhým rokem </a:t>
            </a:r>
            <a:r>
              <a:rPr lang="cs-CZ" sz="1600" b="1" dirty="0"/>
              <a:t>ovlivňovala celosvětová pandemie COVID-19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důsledku toho meziročně klesl počet kontrol v některých oblastech</a:t>
            </a:r>
            <a:r>
              <a:rPr lang="cs-CZ" sz="1600" b="1" dirty="0"/>
              <a:t>, přesto se podařilo i v těchto složitých podmínkách zajistit všechny nezbytné úkoly</a:t>
            </a:r>
            <a:endParaRPr lang="cs-CZ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SVS s výjimkou krátké přestávky v průběhu léta </a:t>
            </a:r>
            <a:r>
              <a:rPr lang="cs-CZ" sz="1600" b="1" dirty="0"/>
              <a:t>výrazně zaměstnával rekordní počet ohnisek ptačí c</a:t>
            </a:r>
            <a:r>
              <a:rPr lang="cs-CZ" sz="1600" dirty="0"/>
              <a:t>hřipky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Celkem bylo potvrzeno </a:t>
            </a:r>
            <a:r>
              <a:rPr lang="cs-CZ" sz="1600" b="1" dirty="0"/>
              <a:t>48 ohnisek HPAI</a:t>
            </a:r>
            <a:r>
              <a:rPr lang="cs-CZ" sz="1600" dirty="0"/>
              <a:t> subtypů H5N8 a také H5N1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důsledku </a:t>
            </a:r>
            <a:r>
              <a:rPr lang="cs-CZ" sz="1600" b="1" dirty="0"/>
              <a:t>BREXITU výrazně narostlo</a:t>
            </a:r>
            <a:r>
              <a:rPr lang="cs-CZ" sz="1600" dirty="0"/>
              <a:t> množství </a:t>
            </a:r>
            <a:r>
              <a:rPr lang="cs-CZ" sz="1600" b="1" dirty="0"/>
              <a:t>zásilek veterinárního zboží odbavených pro vývoz do třetích zemí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1. Zhodnocení loňského roku</a:t>
            </a:r>
          </a:p>
        </p:txBody>
      </p:sp>
      <p:pic>
        <p:nvPicPr>
          <p:cNvPr id="2050" name="Picture 2" descr="Státní veterinární správa">
            <a:extLst>
              <a:ext uri="{FF2B5EF4-FFF2-40B4-BE49-F238E27FC236}">
                <a16:creationId xmlns:a16="http://schemas.microsoft.com/office/drawing/2014/main" id="{87655A0D-71CE-4711-A7E4-9B6D750E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988840"/>
            <a:ext cx="3996565" cy="31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1025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3968" y="1484784"/>
            <a:ext cx="4222062" cy="4896545"/>
          </a:xfrm>
        </p:spPr>
        <p:txBody>
          <a:bodyPr/>
          <a:lstStyle/>
          <a:p>
            <a:pPr marL="0" indent="0">
              <a:buNone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Do izolace se postupně dostalo cca 240 zaměstnanců SVS – </a:t>
            </a:r>
            <a:r>
              <a:rPr lang="cs-CZ" sz="1600" dirty="0"/>
              <a:t>meziročně dvojnásobný počet, přibližně 1/5 zaměstnanců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Více než 100 dalších pracovníků </a:t>
            </a:r>
            <a:r>
              <a:rPr lang="cs-CZ" sz="1600" dirty="0"/>
              <a:t>se po rizikovém kontaktu s nakaženým dostalo v průběhu roku </a:t>
            </a:r>
            <a:r>
              <a:rPr lang="cs-CZ" sz="1600" b="1" dirty="0"/>
              <a:t>do karantény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přizpůsobila v maximální možné míře pracovní podmínky zaměstnanců </a:t>
            </a:r>
            <a:r>
              <a:rPr lang="cs-CZ" sz="1600" dirty="0" err="1"/>
              <a:t>koronavirové</a:t>
            </a:r>
            <a:r>
              <a:rPr lang="cs-CZ" sz="1600" dirty="0"/>
              <a:t> pandemii a umožnila jim vykonávat práci z domova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Kvůli typu práce (např. jatka, potravinářské provozy, chovy) </a:t>
            </a:r>
            <a:r>
              <a:rPr lang="cs-CZ" sz="1600" b="1" dirty="0"/>
              <a:t>– vice než polovina zaměstnanců této možnosti využívat nemohla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cs-CZ" sz="2400" dirty="0"/>
              <a:t>Zhodnocení loňského roku</a:t>
            </a:r>
          </a:p>
          <a:p>
            <a:r>
              <a:rPr lang="cs-CZ" sz="2400" dirty="0"/>
              <a:t>     </a:t>
            </a:r>
            <a:r>
              <a:rPr lang="cs-CZ" sz="2000" i="1" dirty="0"/>
              <a:t>Dopady pandemie</a:t>
            </a:r>
          </a:p>
        </p:txBody>
      </p:sp>
      <p:pic>
        <p:nvPicPr>
          <p:cNvPr id="1026" name="Picture 2" descr="Koronavirus všude kolem Stock Fotka zdarma - Public Domain Pictures">
            <a:extLst>
              <a:ext uri="{FF2B5EF4-FFF2-40B4-BE49-F238E27FC236}">
                <a16:creationId xmlns:a16="http://schemas.microsoft.com/office/drawing/2014/main" id="{F22E9ABD-80C3-4B88-BBD1-D7AB5700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904"/>
            <a:ext cx="3994837" cy="24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6965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5328592" cy="482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V roce 2021 bylo v ČR potvrzeno 48 ohnisek </a:t>
            </a:r>
            <a:r>
              <a:rPr lang="cs-CZ" sz="1800" dirty="0"/>
              <a:t>HPAI v chovech drůbeže (47) a u ptáků držených v zajetí (1)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V chovech drůbeže bylo </a:t>
            </a:r>
            <a:r>
              <a:rPr lang="cs-CZ" sz="1800" b="1" dirty="0"/>
              <a:t>17 ohnisek v komerčních hospodářstvích a 30 ohnisek </a:t>
            </a:r>
            <a:r>
              <a:rPr lang="cs-CZ" sz="1800" dirty="0"/>
              <a:t>v nekomerčních hospodářstvích – </a:t>
            </a:r>
            <a:r>
              <a:rPr lang="cs-CZ" sz="1800" b="1" dirty="0"/>
              <a:t>malochovech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V 10 ohniscích byl diagnostikován subtyp H5N1 (podzimní vlna) a v 38 ohniscích subtyp H5N8 (jaro)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b="1" dirty="0"/>
              <a:t>1 ohnisko nízce patogenní ptačí chřipky </a:t>
            </a:r>
            <a:r>
              <a:rPr lang="cs-CZ" sz="1800" dirty="0"/>
              <a:t>(LPAI) subtypu H5N1 v komerčním chovu hus, kachen a brojlerů  na Vysočině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V ohniscích muselo být utraceno více než   330 000 kusů ptáků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Náklady SVS spojené s likvidací ohnisek dosáhly cca 2,5 mil Kč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8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6146" name="Picture 2" descr="Bezplatný obrázek: vodní pták, pták rodina, kachny, stádo, kachna divoká,  vodní ptactvo, kachna, plavání, divoká zvěř, Příroda">
            <a:extLst>
              <a:ext uri="{FF2B5EF4-FFF2-40B4-BE49-F238E27FC236}">
                <a16:creationId xmlns:a16="http://schemas.microsoft.com/office/drawing/2014/main" id="{AF0D63BE-95CB-440B-A900-4261BFB1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583398"/>
            <a:ext cx="3347864" cy="22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7162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64576" y="1196752"/>
            <a:ext cx="4527904" cy="496855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Nákazová situace ve vztahu k africkému moru prasat se v sousedních zemích (Polsko, Německo) dále zhoršuje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Oblast s intenzivním odlovem prasat divokých </a:t>
            </a:r>
            <a:r>
              <a:rPr lang="cs-CZ" sz="1600" dirty="0"/>
              <a:t>vytyčená v roce 2020 se v listopadu 2021 </a:t>
            </a:r>
            <a:r>
              <a:rPr lang="cs-CZ" sz="1600" b="1" dirty="0"/>
              <a:t>rozšířila podél celé hranice s Polskem na území dalších čtyř krajů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dirty="0"/>
              <a:t>V zóně jsou vyšetřována na AMP všechna ulovená i uhynulá prasata divoká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V období 16. 11. – 31. 12. 2021 </a:t>
            </a:r>
            <a:r>
              <a:rPr lang="cs-CZ" sz="1600" dirty="0"/>
              <a:t>zde bylo uloveno a </a:t>
            </a:r>
            <a:r>
              <a:rPr lang="cs-CZ" sz="1600" b="1" dirty="0"/>
              <a:t>vyšetřeno více než 8000 </a:t>
            </a:r>
            <a:r>
              <a:rPr lang="cs-CZ" sz="1600" dirty="0"/>
              <a:t>ulovených</a:t>
            </a:r>
            <a:r>
              <a:rPr lang="cs-CZ" sz="1600" b="1" dirty="0"/>
              <a:t> prasat, všechna vyšetření byla AMP negativní,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Na území celé ČR stále běží monitoring, </a:t>
            </a:r>
            <a:r>
              <a:rPr lang="cs-CZ" sz="1600" dirty="0"/>
              <a:t>v roce 2021 vyšetřeno 2200 uhynulých prasat divokých a 3500 domácích prasat; všechna negativní</a:t>
            </a:r>
            <a:endParaRPr lang="cs-CZ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1600" b="1" dirty="0"/>
              <a:t>Poslední výskyty v Polsku i Německu jsou jen pár km od české hranice </a:t>
            </a:r>
            <a:r>
              <a:rPr lang="cs-CZ" sz="1600" dirty="0"/>
              <a:t>(mapa)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2013944-5C77-4551-9AF1-9C05675CD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79620"/>
            <a:ext cx="4364575" cy="27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280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4464496" cy="4824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České republice se kromě ptačí chřipky loni </a:t>
            </a:r>
            <a:r>
              <a:rPr lang="cs-CZ" sz="1600" b="1" dirty="0"/>
              <a:t>podařilo udržet všechny ostatní v minulosti získané příznivé nákazové statusy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roce 2021 bylo v ČR vyhlášeno 116 ohnisek moru včelího plodu </a:t>
            </a:r>
            <a:r>
              <a:rPr lang="cs-CZ" sz="1600" dirty="0"/>
              <a:t>(v roce 2020 108)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Nejvíce ohnisek v krajích Moravskoslezském, Olomouckém a na Vysočině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Od  roku 2019 je prokazován v ČR výskyt </a:t>
            </a:r>
            <a:r>
              <a:rPr lang="cs-CZ" sz="1600" b="1" dirty="0"/>
              <a:t>hniloby včelího plodu. Celkem byla vloni evidována 4 ohniska HVP </a:t>
            </a:r>
            <a:r>
              <a:rPr lang="cs-CZ" sz="1600" dirty="0"/>
              <a:t>(Liberecko)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Pokud jde o nákazy ryb, řešila SVS </a:t>
            </a:r>
            <a:r>
              <a:rPr lang="cs-CZ" sz="1600" b="1" dirty="0"/>
              <a:t>loni 6 ohnisek </a:t>
            </a:r>
            <a:r>
              <a:rPr lang="cs-CZ" sz="1600" b="1" dirty="0" err="1"/>
              <a:t>koi</a:t>
            </a:r>
            <a:r>
              <a:rPr lang="cs-CZ" sz="1600" b="1" dirty="0"/>
              <a:t> </a:t>
            </a:r>
            <a:r>
              <a:rPr lang="cs-CZ" sz="1600" b="1" dirty="0" err="1"/>
              <a:t>herpesvirózy</a:t>
            </a:r>
            <a:r>
              <a:rPr lang="cs-CZ" sz="1600" b="1" dirty="0"/>
              <a:t> v chovech kaprů a 2 ohniska virové hemoragické septikémie v chovech pstruhů (meziročně mírný nárůst)</a:t>
            </a:r>
            <a:endParaRPr lang="cs-CZ" sz="1600" dirty="0"/>
          </a:p>
          <a:p>
            <a:pPr lvl="0">
              <a:buFont typeface="Wingdings" panose="05000000000000000000" pitchFamily="2" charset="2"/>
              <a:buChar char="§"/>
            </a:pPr>
            <a:endParaRPr lang="cs-CZ" sz="18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2. Zdraví zvířat a nákazy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1026" name="Picture 2" descr="Free fotobanka : vzor, zlatý, makro, fauna, bezobratlý, zblízka, úl,  design, křídla, zvěř, včela, včely, členovec, včelí med, opylovači,  včelařství, zvíře fotografie, Membrána okřídlený hmyz 7360x4912 - - 1076342  - Fotobanka zdarma - PxHere">
            <a:extLst>
              <a:ext uri="{FF2B5EF4-FFF2-40B4-BE49-F238E27FC236}">
                <a16:creationId xmlns:a16="http://schemas.microsoft.com/office/drawing/2014/main" id="{92DD23C8-37EA-49C9-A076-0EDB0EC7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40" y="2420888"/>
            <a:ext cx="37873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3926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164" y="1412776"/>
            <a:ext cx="5328972" cy="51845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SVS každoročně uskuteční v oblasti welfare tisíce kontrol,</a:t>
            </a:r>
            <a:r>
              <a:rPr lang="cs-CZ" sz="1600" b="1" dirty="0"/>
              <a:t> v loňském roce více než 6500, </a:t>
            </a:r>
            <a:r>
              <a:rPr lang="cs-CZ" sz="1600" dirty="0"/>
              <a:t>(r. 2020 – 6800)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Procento zjištěných závad mírně meziročně kleslo. </a:t>
            </a:r>
            <a:r>
              <a:rPr lang="cs-CZ" sz="1600" b="1" dirty="0"/>
              <a:t>U hosp</a:t>
            </a:r>
            <a:r>
              <a:rPr lang="cs-CZ" sz="1600" dirty="0"/>
              <a:t>odářs</a:t>
            </a:r>
            <a:r>
              <a:rPr lang="cs-CZ" sz="1600" b="1" dirty="0"/>
              <a:t>kých zvířat z 21 % na 19 %, u zájmových zvířat zůstalo na 30 %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Nejčastějšími nedostatky byly zejména </a:t>
            </a:r>
            <a:r>
              <a:rPr lang="cs-CZ" sz="1600" b="1" dirty="0"/>
              <a:t>nevhodné podmínky chovu, omezování výživy a napájení, nezabezpečení zvířete proti úniku </a:t>
            </a:r>
            <a:r>
              <a:rPr lang="cs-CZ" sz="1600" dirty="0"/>
              <a:t>či opuštění zvířete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Obcím s rozšířenou působností předáno 476 podnětů </a:t>
            </a:r>
            <a:r>
              <a:rPr lang="cs-CZ" sz="1600" dirty="0"/>
              <a:t>s porušením předpisů v oblasti ochrany zvířat (</a:t>
            </a:r>
            <a:r>
              <a:rPr lang="cs-CZ" sz="1600" b="1" dirty="0"/>
              <a:t>v roce 2020 - 569 podnětů</a:t>
            </a:r>
            <a:r>
              <a:rPr lang="cs-CZ" sz="16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Podněty zahrnuji </a:t>
            </a:r>
            <a:r>
              <a:rPr lang="cs-CZ" sz="1600" b="1" dirty="0"/>
              <a:t>návrhy na zvláštní opatření</a:t>
            </a:r>
            <a:r>
              <a:rPr lang="cs-CZ" sz="1600" dirty="0"/>
              <a:t>, </a:t>
            </a:r>
            <a:r>
              <a:rPr lang="cs-CZ" sz="1600" b="1" dirty="0"/>
              <a:t>umístění týraného zvířete do náhradní péče </a:t>
            </a:r>
            <a:r>
              <a:rPr lang="cs-CZ" sz="1600" dirty="0"/>
              <a:t>– </a:t>
            </a:r>
            <a:r>
              <a:rPr lang="cs-CZ" sz="1600" b="1" dirty="0"/>
              <a:t>71 podnětů</a:t>
            </a:r>
            <a:r>
              <a:rPr lang="cs-CZ" sz="1600" dirty="0"/>
              <a:t>, </a:t>
            </a:r>
            <a:r>
              <a:rPr lang="cs-CZ" sz="1600" b="1" dirty="0"/>
              <a:t>opatření ke snížení počtu zvířat </a:t>
            </a:r>
            <a:r>
              <a:rPr lang="cs-CZ" sz="1600" dirty="0"/>
              <a:t>– </a:t>
            </a:r>
            <a:r>
              <a:rPr lang="cs-CZ" sz="1600" b="1" dirty="0"/>
              <a:t>13 případů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Ve 5 nejzávažnějších případech SVS předala podnět Policii ČR (v roce 2020 bylo podnětů 13)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3. Oblast </a:t>
            </a:r>
            <a:r>
              <a:rPr lang="cs-CZ" sz="2400" dirty="0" err="1"/>
              <a:t>welfare</a:t>
            </a:r>
            <a:r>
              <a:rPr lang="cs-CZ" sz="2400" dirty="0"/>
              <a:t> zvířat 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4E9C89-7E98-41E1-888B-8BFDED59C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2953"/>
            <a:ext cx="3635896" cy="24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601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1556792"/>
            <a:ext cx="4752528" cy="5040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V oblasti </a:t>
            </a:r>
            <a:r>
              <a:rPr lang="cs-CZ" sz="1600" b="1" dirty="0" err="1"/>
              <a:t>welfare</a:t>
            </a:r>
            <a:r>
              <a:rPr lang="cs-CZ" sz="1600" b="1" dirty="0"/>
              <a:t> psů bylo </a:t>
            </a:r>
            <a:r>
              <a:rPr lang="cs-CZ" sz="1600" dirty="0"/>
              <a:t>v roce 2021 </a:t>
            </a:r>
            <a:r>
              <a:rPr lang="cs-CZ" sz="1600" b="1" dirty="0"/>
              <a:t>provedeno 1921 kontrol</a:t>
            </a:r>
            <a:r>
              <a:rPr lang="cs-CZ" sz="1600" dirty="0"/>
              <a:t>, z toho bylo při </a:t>
            </a:r>
            <a:r>
              <a:rPr lang="cs-CZ" sz="1600" b="1" dirty="0"/>
              <a:t>630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/>
              <a:t>kontrolních akcích zjištěno porušení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Chybějící označení psa čipem</a:t>
            </a:r>
            <a:r>
              <a:rPr lang="cs-CZ" sz="1600" dirty="0"/>
              <a:t> zjištěno </a:t>
            </a:r>
            <a:r>
              <a:rPr lang="cs-CZ" sz="1600" b="1" dirty="0"/>
              <a:t>celkem při 260 kontrolách</a:t>
            </a:r>
            <a:r>
              <a:rPr lang="cs-CZ" sz="16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Porušení </a:t>
            </a:r>
            <a:r>
              <a:rPr lang="cs-CZ" sz="1600" dirty="0"/>
              <a:t>povinnosti</a:t>
            </a:r>
            <a:r>
              <a:rPr lang="cs-CZ" sz="1600" b="1" dirty="0"/>
              <a:t> očkovat psa proti vzteklině při 363 kontrolách</a:t>
            </a:r>
            <a:r>
              <a:rPr lang="cs-CZ" sz="1600" dirty="0"/>
              <a:t> </a:t>
            </a: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Porušení hlášení 3 a více fen</a:t>
            </a:r>
            <a:r>
              <a:rPr lang="cs-CZ" sz="1600" dirty="0"/>
              <a:t> zjištěno </a:t>
            </a:r>
            <a:r>
              <a:rPr lang="cs-CZ" sz="1600" b="1" dirty="0"/>
              <a:t>při 27 kontrolách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Vzhledem k tomu že legislativní proces novely veterinárního zákona nebyl v roce 2021 dokončen, původně plánovaná centrální evidence (CEP) psů k 1. 1. 2022 nevznikla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Nevzniká</a:t>
            </a:r>
            <a:r>
              <a:rPr lang="cs-CZ" sz="1600" dirty="0"/>
              <a:t> tak </a:t>
            </a:r>
            <a:r>
              <a:rPr lang="cs-CZ" sz="1600" b="1" dirty="0"/>
              <a:t>chovatelům povinnost hlásit čísla čipů psů do CEP </a:t>
            </a:r>
            <a:r>
              <a:rPr lang="cs-CZ" sz="1600" dirty="0"/>
              <a:t>a za nesplnění této povinnosti nehrozí chovateli sankce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600" b="1" dirty="0"/>
          </a:p>
          <a:p>
            <a:pPr>
              <a:buFont typeface="Wingdings" panose="05000000000000000000" pitchFamily="2" charset="2"/>
              <a:buChar char="§"/>
            </a:pPr>
            <a:endParaRPr lang="cs-CZ" sz="1400" b="1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cs-CZ" sz="1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3. Oblast </a:t>
            </a:r>
            <a:r>
              <a:rPr lang="cs-CZ" sz="2400" dirty="0" err="1"/>
              <a:t>welfare</a:t>
            </a:r>
            <a:r>
              <a:rPr lang="cs-CZ" sz="2400" dirty="0"/>
              <a:t> zvířat 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pic>
        <p:nvPicPr>
          <p:cNvPr id="5" name="Picture 4" descr="Běžící Pes Ve Sněhu Kolie - Fotografie zdarma na Pixabay">
            <a:extLst>
              <a:ext uri="{FF2B5EF4-FFF2-40B4-BE49-F238E27FC236}">
                <a16:creationId xmlns:a16="http://schemas.microsoft.com/office/drawing/2014/main" id="{8E0889E0-73CA-4EE0-98F5-55572463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689041" cy="30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513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2409" y="1556792"/>
            <a:ext cx="4414391" cy="4968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Jedním z klíčových úkolů SVS je </a:t>
            </a:r>
            <a:r>
              <a:rPr lang="cs-CZ" sz="1600" b="1" dirty="0"/>
              <a:t>zajištění veterinárního dozoru na jatkách </a:t>
            </a:r>
            <a:r>
              <a:rPr lang="cs-CZ" sz="1600" dirty="0"/>
              <a:t>a</a:t>
            </a:r>
            <a:r>
              <a:rPr lang="cs-CZ" sz="1600" b="1" dirty="0"/>
              <a:t> </a:t>
            </a:r>
            <a:r>
              <a:rPr lang="cs-CZ" sz="1600" dirty="0"/>
              <a:t>tím i zdravotní nezávadnosti masa a dalších živočišných produktů na domácím trhu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I v době nouzového stavu </a:t>
            </a:r>
            <a:r>
              <a:rPr lang="cs-CZ" sz="1600" dirty="0"/>
              <a:t>více něž </a:t>
            </a:r>
            <a:r>
              <a:rPr lang="cs-CZ" sz="1600" b="1" dirty="0"/>
              <a:t>400 veterinárních inspektorů a techniků provádělo veterinární dozor</a:t>
            </a:r>
            <a:r>
              <a:rPr lang="cs-CZ" sz="1600" dirty="0"/>
              <a:t> </a:t>
            </a:r>
            <a:r>
              <a:rPr lang="cs-CZ" sz="1600" b="1" dirty="0"/>
              <a:t>na 300 českých </a:t>
            </a:r>
            <a:r>
              <a:rPr lang="cs-CZ" sz="1600" dirty="0"/>
              <a:t>jatkách a zvěřinových závodech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V důsledku izolací, karantén a dalších omezení bylo nezbytné přesouvat veterinární inspektory z jiných činností právě na jatka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/>
              <a:t>Celkové porážky na českých jatkách jsou na srovnatelné úrovni; například u kuřat dokonce rostly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400" dirty="0"/>
              <a:t>4. Oblast veterinární hygieny</a:t>
            </a:r>
          </a:p>
          <a:p>
            <a:r>
              <a:rPr lang="cs-CZ" sz="2400" dirty="0"/>
              <a:t>      </a:t>
            </a:r>
            <a:endParaRPr lang="cs-CZ" sz="2000" dirty="0"/>
          </a:p>
        </p:txBody>
      </p:sp>
      <p:sp>
        <p:nvSpPr>
          <p:cNvPr id="2" name="AutoShape 2" descr="Výsledek obrázku pro uzeniny"/>
          <p:cNvSpPr>
            <a:spLocks noChangeAspect="1" noChangeArrowheads="1"/>
          </p:cNvSpPr>
          <p:nvPr/>
        </p:nvSpPr>
        <p:spPr bwMode="auto">
          <a:xfrm>
            <a:off x="155574" y="-147370"/>
            <a:ext cx="3408313" cy="34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408312" cy="34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uz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4" name="Picture 2" descr="Free fotobanka : obilí, jídlo, kuchyně, výživa, drsný, prospěch z, roštěná,  závisel, červené maso, žebrový steak, zdroj živočišných potravin, Kobe  hovězí maso, svíčkové, Sůl masné, Capicola 5616x3744 - - 482413 - Fotobanka  zdarma - PxHere">
            <a:extLst>
              <a:ext uri="{FF2B5EF4-FFF2-40B4-BE49-F238E27FC236}">
                <a16:creationId xmlns:a16="http://schemas.microsoft.com/office/drawing/2014/main" id="{823AF881-12FC-4BCD-A61E-2390FA52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" y="2348880"/>
            <a:ext cx="38955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6646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5-08-10 JS.potx" id="{621D140D-8944-43B0-8D09-9E496DB3F010}" vid="{6E36847F-8F20-4D97-B7E3-6A0BFB71FA88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Sablona_prezentace_SVS_CZ_2015-08-10</Template>
  <TotalTime>8410</TotalTime>
  <Words>1594</Words>
  <Application>Microsoft Office PowerPoint</Application>
  <PresentationFormat>Předvádění na obrazovce (4:3)</PresentationFormat>
  <Paragraphs>125</Paragraphs>
  <Slides>16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SVS_sablona_PPT</vt:lpstr>
      <vt:lpstr>Tisková konference Výsledky dozorové činnosti Státní veterinární správy  v roce 2021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prezentace  na dva řádky pod sebou</dc:title>
  <dc:creator>Blanka Vonková</dc:creator>
  <cp:lastModifiedBy>Petr Vorlíček</cp:lastModifiedBy>
  <cp:revision>251</cp:revision>
  <cp:lastPrinted>2021-01-26T12:27:39Z</cp:lastPrinted>
  <dcterms:created xsi:type="dcterms:W3CDTF">2017-10-23T09:31:24Z</dcterms:created>
  <dcterms:modified xsi:type="dcterms:W3CDTF">2022-02-01T07:26:18Z</dcterms:modified>
</cp:coreProperties>
</file>